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256" r:id="rId2"/>
    <p:sldId id="319" r:id="rId3"/>
    <p:sldId id="309" r:id="rId4"/>
    <p:sldId id="308" r:id="rId5"/>
    <p:sldId id="307" r:id="rId6"/>
    <p:sldId id="297" r:id="rId7"/>
    <p:sldId id="290" r:id="rId8"/>
    <p:sldId id="318" r:id="rId9"/>
    <p:sldId id="298" r:id="rId10"/>
    <p:sldId id="299" r:id="rId11"/>
    <p:sldId id="300" r:id="rId12"/>
    <p:sldId id="301" r:id="rId13"/>
    <p:sldId id="302" r:id="rId14"/>
    <p:sldId id="303" r:id="rId15"/>
    <p:sldId id="284" r:id="rId16"/>
    <p:sldId id="287" r:id="rId17"/>
    <p:sldId id="288" r:id="rId18"/>
    <p:sldId id="304" r:id="rId19"/>
    <p:sldId id="305" r:id="rId20"/>
    <p:sldId id="313" r:id="rId21"/>
    <p:sldId id="314" r:id="rId22"/>
    <p:sldId id="306" r:id="rId23"/>
    <p:sldId id="315" r:id="rId24"/>
    <p:sldId id="316" r:id="rId25"/>
    <p:sldId id="317" r:id="rId26"/>
    <p:sldId id="264" r:id="rId27"/>
    <p:sldId id="265" r:id="rId28"/>
    <p:sldId id="258" r:id="rId29"/>
    <p:sldId id="260" r:id="rId30"/>
    <p:sldId id="261" r:id="rId31"/>
    <p:sldId id="262" r:id="rId32"/>
    <p:sldId id="263" r:id="rId33"/>
    <p:sldId id="267" r:id="rId34"/>
    <p:sldId id="321" r:id="rId35"/>
    <p:sldId id="322" r:id="rId36"/>
    <p:sldId id="323" r:id="rId37"/>
    <p:sldId id="324" r:id="rId38"/>
    <p:sldId id="325" r:id="rId39"/>
    <p:sldId id="326" r:id="rId40"/>
    <p:sldId id="327" r:id="rId41"/>
    <p:sldId id="328" r:id="rId42"/>
    <p:sldId id="329" r:id="rId43"/>
    <p:sldId id="330" r:id="rId44"/>
    <p:sldId id="331" r:id="rId45"/>
    <p:sldId id="332" r:id="rId46"/>
    <p:sldId id="333" r:id="rId47"/>
    <p:sldId id="334" r:id="rId48"/>
    <p:sldId id="335" r:id="rId49"/>
    <p:sldId id="336" r:id="rId50"/>
  </p:sldIdLst>
  <p:sldSz cx="9144000" cy="6858000" type="screen4x3"/>
  <p:notesSz cx="9144000" cy="6858000"/>
  <p:defaultTextStyle>
    <a:defPPr>
      <a:defRPr lang="en-US"/>
    </a:defPPr>
    <a:lvl1pPr marL="0" lvl="0"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1pPr>
    <a:lvl2pPr marL="457200" lvl="1"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2pPr>
    <a:lvl3pPr marL="914400" lvl="2"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3pPr>
    <a:lvl4pPr marL="1371600" lvl="3"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4pPr>
    <a:lvl5pPr marL="1828800" lvl="4"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5pPr>
    <a:lvl6pPr marL="2286000" lvl="5"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6pPr>
    <a:lvl7pPr marL="2743200" lvl="6"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7pPr>
    <a:lvl8pPr marL="3200400" lvl="7"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8pPr>
    <a:lvl9pPr marL="3657600" lvl="8" indent="0" algn="l" defTabSz="457200" rtl="0" eaLnBrk="0" fontAlgn="base" latinLnBrk="0" hangingPunct="0">
      <a:lnSpc>
        <a:spcPct val="100000"/>
      </a:lnSpc>
      <a:spcBef>
        <a:spcPct val="0"/>
      </a:spcBef>
      <a:spcAft>
        <a:spcPct val="0"/>
      </a:spcAft>
      <a:buNone/>
      <a:defRPr b="0" i="0" u="none" kern="1200" baseline="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C52707"/>
    <a:srgbClr val="FF0000"/>
    <a:srgbClr val="CC3300"/>
    <a:srgbClr val="FF66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1" autoAdjust="0"/>
    <p:restoredTop sz="94660"/>
  </p:normalViewPr>
  <p:slideViewPr>
    <p:cSldViewPr showGuides="1">
      <p:cViewPr varScale="1">
        <p:scale>
          <a:sx n="100" d="100"/>
          <a:sy n="100" d="100"/>
        </p:scale>
        <p:origin x="183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962400" cy="342900"/>
          </a:xfrm>
          <a:prstGeom prst="rect">
            <a:avLst/>
          </a:prstGeom>
          <a:noFill/>
          <a:ln w="9525">
            <a:noFill/>
            <a:miter lim="800000"/>
          </a:ln>
          <a:effectLst/>
        </p:spPr>
        <p:txBody>
          <a:bodyPr vert="horz" wrap="square" lIns="91440" tIns="45720" rIns="91440" bIns="45720" numCol="1" anchor="t" anchorCtr="0" compatLnSpc="1"/>
          <a:lstStyle>
            <a:lvl1pPr eaLnBrk="1" fontAlgn="auto" hangingPunct="1">
              <a:spcBef>
                <a:spcPts val="0"/>
              </a:spcBef>
              <a:spcAft>
                <a:spcPts val="0"/>
              </a:spcAft>
              <a:defRPr sz="1200">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9155" name="Rectangle 3"/>
          <p:cNvSpPr>
            <a:spLocks noGrp="1" noChangeArrowheads="1"/>
          </p:cNvSpPr>
          <p:nvPr>
            <p:ph type="dt" idx="1"/>
          </p:nvPr>
        </p:nvSpPr>
        <p:spPr bwMode="auto">
          <a:xfrm>
            <a:off x="5180013" y="0"/>
            <a:ext cx="3962400" cy="342900"/>
          </a:xfrm>
          <a:prstGeom prst="rect">
            <a:avLst/>
          </a:prstGeom>
          <a:noFill/>
          <a:ln w="9525">
            <a:noFill/>
            <a:miter lim="800000"/>
          </a:ln>
          <a:effectLst/>
        </p:spPr>
        <p:txBody>
          <a:bodyPr vert="horz" wrap="square" lIns="91440" tIns="45720" rIns="91440" bIns="45720" numCol="1" anchor="t" anchorCtr="0" compatLnSpc="1"/>
          <a:lstStyle>
            <a:lvl1pPr algn="r" eaLnBrk="1" fontAlgn="auto" hangingPunct="1">
              <a:spcBef>
                <a:spcPts val="0"/>
              </a:spcBef>
              <a:spcAft>
                <a:spcPts val="0"/>
              </a:spcAft>
              <a:defRPr sz="1200">
                <a:latin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7348" name="Rectangle 4"/>
          <p:cNvSpPr>
            <a:spLocks noGrp="1" noRot="1" noChangeAspect="1" noTextEdit="1"/>
          </p:cNvSpPr>
          <p:nvPr>
            <p:ph type="sldImg" idx="2"/>
          </p:nvPr>
        </p:nvSpPr>
        <p:spPr>
          <a:xfrm>
            <a:off x="2857500" y="514350"/>
            <a:ext cx="3429000" cy="2571750"/>
          </a:xfrm>
          <a:prstGeom prst="rect">
            <a:avLst/>
          </a:prstGeom>
          <a:noFill/>
          <a:ln w="9525" cap="flat" cmpd="sng">
            <a:solidFill>
              <a:srgbClr val="000000"/>
            </a:solidFill>
            <a:prstDash val="solid"/>
            <a:miter/>
            <a:headEnd type="none" w="med" len="med"/>
            <a:tailEnd type="none" w="med" len="med"/>
          </a:ln>
        </p:spPr>
      </p:sp>
      <p:sp>
        <p:nvSpPr>
          <p:cNvPr id="49157" name="Rectangle 5"/>
          <p:cNvSpPr>
            <a:spLocks noGrp="1" noChangeArrowheads="1"/>
          </p:cNvSpPr>
          <p:nvPr>
            <p:ph type="body" sz="quarter" idx="3"/>
          </p:nvPr>
        </p:nvSpPr>
        <p:spPr bwMode="auto">
          <a:xfrm>
            <a:off x="914400" y="3257550"/>
            <a:ext cx="7315200" cy="30861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rPr>
              <a:t>Asıl metin stillerini düzenlemek için tıklatın</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rPr>
              <a:t>İkinci düzey</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rPr>
              <a:t>Üçüncü düzey</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rPr>
              <a:t>Dördüncü düzey</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Arial" panose="020B0604020202020204" pitchFamily="34" charset="0"/>
                <a:ea typeface="ヒラギノ角ゴ Pro W3" pitchFamily="-106" charset="-128"/>
                <a:cs typeface="+mn-cs"/>
              </a:rPr>
              <a:t>Beşinci düzey</a:t>
            </a:r>
          </a:p>
        </p:txBody>
      </p:sp>
      <p:sp>
        <p:nvSpPr>
          <p:cNvPr id="49158" name="Rectangle 6"/>
          <p:cNvSpPr>
            <a:spLocks noGrp="1" noChangeArrowheads="1"/>
          </p:cNvSpPr>
          <p:nvPr>
            <p:ph type="ftr" sz="quarter" idx="4"/>
          </p:nvPr>
        </p:nvSpPr>
        <p:spPr bwMode="auto">
          <a:xfrm>
            <a:off x="0" y="6513513"/>
            <a:ext cx="3962400" cy="342900"/>
          </a:xfrm>
          <a:prstGeom prst="rect">
            <a:avLst/>
          </a:prstGeom>
          <a:noFill/>
          <a:ln w="9525">
            <a:noFill/>
            <a:miter lim="800000"/>
          </a:ln>
          <a:effectLst/>
        </p:spPr>
        <p:txBody>
          <a:bodyPr vert="horz" wrap="square" lIns="91440" tIns="45720" rIns="91440" bIns="45720" numCol="1" anchor="b" anchorCtr="0" compatLnSpc="1"/>
          <a:lstStyle>
            <a:lvl1pPr eaLnBrk="1" fontAlgn="auto" hangingPunct="1">
              <a:spcBef>
                <a:spcPts val="0"/>
              </a:spcBef>
              <a:spcAft>
                <a:spcPts val="0"/>
              </a:spcAft>
              <a:defRPr sz="1200">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9159" name="Rectangle 7"/>
          <p:cNvSpPr>
            <a:spLocks noGrp="1" noChangeArrowheads="1"/>
          </p:cNvSpPr>
          <p:nvPr>
            <p:ph type="sldNum" sz="quarter" idx="5"/>
          </p:nvPr>
        </p:nvSpPr>
        <p:spPr bwMode="auto">
          <a:xfrm>
            <a:off x="5180013" y="6513513"/>
            <a:ext cx="3962400" cy="342900"/>
          </a:xfrm>
          <a:prstGeom prst="rect">
            <a:avLst/>
          </a:prstGeom>
          <a:noFill/>
          <a:ln w="9525">
            <a:noFill/>
            <a:miter lim="800000"/>
          </a:ln>
          <a:effectLst/>
        </p:spPr>
        <p:txBody>
          <a:bodyPr vert="horz" wrap="square" lIns="91440" tIns="45720" rIns="91440" bIns="45720" numCol="1" anchor="b" anchorCtr="0" compatLnSpc="1"/>
          <a:lstStyle/>
          <a:p>
            <a:pPr lvl="0" algn="r" eaLnBrk="1" hangingPunct="1">
              <a:buNone/>
            </a:pPr>
            <a:fld id="{9A0DB2DC-4C9A-4742-B13C-FB6460FD3503}" type="slidenum">
              <a:rPr lang="tr-TR" altLang="tr-TR" sz="1200" dirty="0">
                <a:latin typeface="Calibri" panose="020F0502020204030204" pitchFamily="34" charset="0"/>
              </a:rPr>
              <a:t>‹#›</a:t>
            </a:fld>
            <a:endParaRPr lang="tr-TR" altLang="tr-TR" sz="1200" dirty="0">
              <a:latin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06" charset="-128"/>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06"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06"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06"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ヒラギノ角ゴ Pro W3"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p:cNvSpPr>
          <p:nvPr>
            <p:ph type="sldNum" sz="quarter"/>
          </p:nvPr>
        </p:nvSpPr>
        <p:spPr>
          <a:xfrm>
            <a:off x="5180013" y="6513513"/>
            <a:ext cx="3962400" cy="342900"/>
          </a:xfrm>
          <a:prstGeom prst="rect">
            <a:avLst/>
          </a:prstGeom>
          <a:noFill/>
          <a:ln w="9525">
            <a:noFill/>
          </a:ln>
        </p:spPr>
        <p:txBody>
          <a:bodyPr anchor="b" anchorCtr="0"/>
          <a:lstStyle/>
          <a:p>
            <a:pPr lvl="0" algn="r" eaLnBrk="1" hangingPunct="1"/>
            <a:fld id="{9A0DB2DC-4C9A-4742-B13C-FB6460FD3503}" type="slidenum">
              <a:rPr lang="tr-TR" altLang="en-US" sz="1200" dirty="0">
                <a:latin typeface="Arial" panose="020B0604020202020204" pitchFamily="34" charset="0"/>
                <a:ea typeface="ヒラギノ角ゴ Pro W3" pitchFamily="-106" charset="-128"/>
              </a:rPr>
              <a:t>1</a:t>
            </a:fld>
            <a:endParaRPr lang="tr-TR" altLang="en-US" sz="1200" dirty="0">
              <a:latin typeface="Arial" panose="020B0604020202020204" pitchFamily="34" charset="0"/>
              <a:ea typeface="ヒラギノ角ゴ Pro W3" pitchFamily="-106" charset="-128"/>
            </a:endParaRPr>
          </a:p>
        </p:txBody>
      </p:sp>
      <p:sp>
        <p:nvSpPr>
          <p:cNvPr id="58371" name="Rectangle 2"/>
          <p:cNvSpPr>
            <a:spLocks noGrp="1" noRot="1" noChangeAspect="1" noTextEdit="1"/>
          </p:cNvSpPr>
          <p:nvPr>
            <p:ph type="sldImg"/>
          </p:nvPr>
        </p:nvSpPr>
        <p:spPr>
          <a:xfrm>
            <a:off x="2863850" y="514350"/>
            <a:ext cx="3427413" cy="2571750"/>
          </a:xfrm>
          <a:ln/>
        </p:spPr>
      </p:sp>
      <p:sp>
        <p:nvSpPr>
          <p:cNvPr id="58372" name="Rectangle 3"/>
          <p:cNvSpPr>
            <a:spLocks noGrp="1"/>
          </p:cNvSpPr>
          <p:nvPr>
            <p:ph type="body" idx="1"/>
          </p:nvPr>
        </p:nvSpPr>
        <p:spPr>
          <a:ln/>
        </p:spPr>
        <p:txBody>
          <a:bodyPr wrap="square" lIns="91440" tIns="45720" rIns="91440" bIns="45720" anchor="t" anchorCtr="0"/>
          <a:lstStyle/>
          <a:p>
            <a:pPr lvl="0" eaLnBrk="1" hangingPunct="1"/>
            <a:r>
              <a:rPr lang="tr-TR" altLang="en-US" dirty="0"/>
              <a:t>GİRİŞ</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p:cNvSpPr>
          <p:nvPr>
            <p:ph type="sldNum" sz="quarter"/>
          </p:nvPr>
        </p:nvSpPr>
        <p:spPr>
          <a:xfrm>
            <a:off x="5180013" y="6513513"/>
            <a:ext cx="3962400" cy="342900"/>
          </a:xfrm>
          <a:prstGeom prst="rect">
            <a:avLst/>
          </a:prstGeom>
          <a:noFill/>
          <a:ln w="9525">
            <a:noFill/>
          </a:ln>
        </p:spPr>
        <p:txBody>
          <a:bodyPr anchor="b" anchorCtr="0"/>
          <a:lstStyle/>
          <a:p>
            <a:pPr lvl="0" algn="r" eaLnBrk="1" hangingPunct="1"/>
            <a:fld id="{9A0DB2DC-4C9A-4742-B13C-FB6460FD3503}" type="slidenum">
              <a:rPr lang="tr-TR" altLang="en-US" sz="1200" dirty="0">
                <a:latin typeface="Arial" panose="020B0604020202020204" pitchFamily="34" charset="0"/>
                <a:ea typeface="ヒラギノ角ゴ Pro W3" pitchFamily="-106" charset="-128"/>
              </a:rPr>
              <a:t>28</a:t>
            </a:fld>
            <a:endParaRPr lang="tr-TR" altLang="en-US" sz="1200" dirty="0">
              <a:latin typeface="Arial" panose="020B0604020202020204" pitchFamily="34" charset="0"/>
              <a:ea typeface="ヒラギノ角ゴ Pro W3" pitchFamily="-106" charset="-128"/>
            </a:endParaRPr>
          </a:p>
        </p:txBody>
      </p:sp>
      <p:sp>
        <p:nvSpPr>
          <p:cNvPr id="59395" name="Rectangle 2"/>
          <p:cNvSpPr>
            <a:spLocks noGrp="1" noRot="1" noChangeAspect="1" noTextEdit="1"/>
          </p:cNvSpPr>
          <p:nvPr>
            <p:ph type="sldImg"/>
          </p:nvPr>
        </p:nvSpPr>
        <p:spPr>
          <a:xfrm>
            <a:off x="2863850" y="514350"/>
            <a:ext cx="3427413" cy="2571750"/>
          </a:xfrm>
          <a:ln/>
        </p:spPr>
      </p:sp>
      <p:sp>
        <p:nvSpPr>
          <p:cNvPr id="59396" name="Rectangle 3"/>
          <p:cNvSpPr>
            <a:spLocks noGrp="1"/>
          </p:cNvSpPr>
          <p:nvPr>
            <p:ph type="body" idx="1"/>
          </p:nvPr>
        </p:nvSpPr>
        <p:spPr>
          <a:ln/>
        </p:spPr>
        <p:txBody>
          <a:bodyPr wrap="square" lIns="91440" tIns="45720" rIns="91440" bIns="45720" anchor="t" anchorCtr="0"/>
          <a:lstStyle/>
          <a:p>
            <a:pPr lvl="0" eaLnBrk="1" hangingPunct="1"/>
            <a:r>
              <a:rPr lang="tr-TR" altLang="en-US" dirty="0"/>
              <a:t>Açık kanallara ilişkin sanat yapıları</a:t>
            </a:r>
          </a:p>
          <a:p>
            <a:pPr lvl="0" eaLnBrk="1" hangingPunct="1"/>
            <a:endParaRPr lang="tr-TR"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a:xfrm>
          <a:off x="0" y="0"/>
          <a:ext cx="0" cy="0"/>
          <a:chOff x="0" y="0"/>
          <a:chExt cx="0" cy="0"/>
        </a:xfrm>
      </p:grpSpPr>
      <p:grpSp>
        <p:nvGrpSpPr>
          <p:cNvPr id="2050" name="Group 15"/>
          <p:cNvGrpSpPr/>
          <p:nvPr/>
        </p:nvGrpSpPr>
        <p:grpSpPr>
          <a:xfrm>
            <a:off x="4335463" y="1169988"/>
            <a:ext cx="4814887" cy="4994275"/>
            <a:chOff x="4334933" y="1169931"/>
            <a:chExt cx="4814835" cy="4993802"/>
          </a:xfrm>
        </p:grpSpPr>
        <p:cxnSp>
          <p:nvCxnSpPr>
            <p:cNvPr id="14" name="Straight Connector 16"/>
            <p:cNvCxnSpPr/>
            <p:nvPr/>
          </p:nvCxnSpPr>
          <p:spPr>
            <a:xfrm flipH="1">
              <a:off x="6009727" y="1169931"/>
              <a:ext cx="3133691" cy="313501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8"/>
            <p:cNvCxnSpPr/>
            <p:nvPr/>
          </p:nvCxnSpPr>
          <p:spPr>
            <a:xfrm flipH="1">
              <a:off x="4334933" y="1349301"/>
              <a:ext cx="4814835" cy="4814432"/>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20"/>
            <p:cNvCxnSpPr/>
            <p:nvPr/>
          </p:nvCxnSpPr>
          <p:spPr>
            <a:xfrm flipH="1">
              <a:off x="5225510" y="1469940"/>
              <a:ext cx="3911558" cy="391123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21"/>
            <p:cNvCxnSpPr/>
            <p:nvPr/>
          </p:nvCxnSpPr>
          <p:spPr>
            <a:xfrm flipH="1">
              <a:off x="5304885" y="1308030"/>
              <a:ext cx="3838534" cy="38397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22"/>
            <p:cNvCxnSpPr/>
            <p:nvPr/>
          </p:nvCxnSpPr>
          <p:spPr>
            <a:xfrm flipH="1">
              <a:off x="5706518" y="1769949"/>
              <a:ext cx="3430550" cy="343026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hasCustomPrompt="1"/>
          </p:nvPr>
        </p:nvSpPr>
        <p:spPr>
          <a:xfrm>
            <a:off x="533400" y="533400"/>
            <a:ext cx="6154713" cy="3124201"/>
          </a:xfrm>
        </p:spPr>
        <p:txBody>
          <a:bodyPr anchor="b"/>
          <a:lstStyle>
            <a:lvl1pPr algn="l">
              <a:defRPr sz="4400">
                <a:effectLst/>
              </a:defRPr>
            </a:lvl1pPr>
          </a:lstStyle>
          <a:p>
            <a:r>
              <a:rPr lang="tr-TR"/>
              <a:t>Asıl başlık stili için tıklatın</a:t>
            </a:r>
            <a:endParaRPr lang="en-US" dirty="0"/>
          </a:p>
        </p:txBody>
      </p:sp>
      <p:sp>
        <p:nvSpPr>
          <p:cNvPr id="3" name="Subtitle 2"/>
          <p:cNvSpPr>
            <a:spLocks noGrp="1"/>
          </p:cNvSpPr>
          <p:nvPr>
            <p:ph type="subTitle" idx="1" hasCustomPrompt="1"/>
          </p:nvPr>
        </p:nvSpPr>
        <p:spPr>
          <a:xfrm>
            <a:off x="533400" y="3843868"/>
            <a:ext cx="4954250" cy="1913466"/>
          </a:xfrm>
        </p:spPr>
        <p:txBody>
          <a:bodyPr anchor="t">
            <a:normAutofit/>
          </a:bodyPr>
          <a:lstStyle>
            <a:lvl1pPr marL="0" indent="0" algn="l">
              <a:buNone/>
              <a:defRPr sz="2000">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19"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20"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21" name="Slide Number Placeholder 5"/>
          <p:cNvSpPr>
            <a:spLocks noGrp="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p>
            <a:r>
              <a:rPr lang="tr-TR"/>
              <a:t>Asıl başlık stili için tıklatın</a:t>
            </a:r>
            <a:endParaRPr lang="en-US" dirty="0"/>
          </a:p>
        </p:txBody>
      </p:sp>
      <p:sp>
        <p:nvSpPr>
          <p:cNvPr id="6" name="Picture Placeholder 2"/>
          <p:cNvSpPr>
            <a:spLocks noGrp="1" noChangeAspect="1"/>
          </p:cNvSpPr>
          <p:nvPr>
            <p:ph type="pic" idx="13" hasCustomPrompt="1"/>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None/>
              <a:defRPr/>
            </a:pPr>
            <a:r>
              <a:rPr kumimoji="0" lang="tr-TR" sz="1600" b="0" i="0" u="none" strike="noStrike" kern="1200" cap="none" spc="0" normalizeH="0" baseline="0" noProof="0">
                <a:ln>
                  <a:noFill/>
                </a:ln>
                <a:solidFill>
                  <a:srgbClr val="68370F"/>
                </a:solidFill>
                <a:effectLst/>
                <a:uLnTx/>
                <a:uFillTx/>
                <a:latin typeface="+mn-lt"/>
                <a:ea typeface="+mn-ea"/>
                <a:cs typeface="+mn-cs"/>
              </a:rPr>
              <a:t>Resim eklemek için simgeyi tıklatın</a:t>
            </a:r>
            <a:endParaRPr kumimoji="0" lang="en-US" sz="1600" b="0" i="0" u="none" strike="noStrike" kern="1200" cap="none" spc="0" normalizeH="0" baseline="0" noProof="0" dirty="0">
              <a:ln>
                <a:noFill/>
              </a:ln>
              <a:solidFill>
                <a:srgbClr val="68370F"/>
              </a:solidFill>
              <a:effectLst/>
              <a:uLnTx/>
              <a:uFillTx/>
              <a:latin typeface="+mn-lt"/>
              <a:ea typeface="+mn-ea"/>
              <a:cs typeface="+mn-cs"/>
            </a:endParaRPr>
          </a:p>
        </p:txBody>
      </p:sp>
      <p:sp>
        <p:nvSpPr>
          <p:cNvPr id="9" name="Text Placeholder 9"/>
          <p:cNvSpPr>
            <a:spLocks noGrp="1"/>
          </p:cNvSpPr>
          <p:nvPr>
            <p:ph type="body" sz="quarter" idx="14" hasCustomPrompt="1"/>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Date Placeholder 2"/>
          <p:cNvSpPr>
            <a:spLocks noGrp="1"/>
          </p:cNvSpPr>
          <p:nvPr>
            <p:ph type="dt" sz="half" idx="1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4" name="Footer Placeholder 3"/>
          <p:cNvSpPr>
            <a:spLocks noGrp="1"/>
          </p:cNvSpPr>
          <p:nvPr>
            <p:ph type="ftr" sz="quarter" idx="16"/>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Slide Number Placeholder 4"/>
          <p:cNvSpPr>
            <a:spLocks noGrp="1"/>
          </p:cNvSpPr>
          <p:nvPr>
            <p:ph type="sldNum" sz="quarter" idx="17"/>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533400"/>
            <a:ext cx="8077200" cy="2895600"/>
          </a:xfrm>
        </p:spPr>
        <p:txBody>
          <a:bodyPr/>
          <a:lstStyle>
            <a:lvl1pPr algn="l">
              <a:defRPr sz="2800" b="0" cap="all"/>
            </a:lvl1pPr>
          </a:lstStyle>
          <a:p>
            <a:r>
              <a:rPr lang="tr-TR"/>
              <a:t>Asıl başlık stili için tıklatın</a:t>
            </a:r>
            <a:endParaRPr lang="en-US" dirty="0"/>
          </a:p>
        </p:txBody>
      </p:sp>
      <p:sp>
        <p:nvSpPr>
          <p:cNvPr id="3" name="Text Placeholder 2"/>
          <p:cNvSpPr>
            <a:spLocks noGrp="1"/>
          </p:cNvSpPr>
          <p:nvPr>
            <p:ph type="body" idx="1" hasCustomPrompt="1"/>
          </p:nvPr>
        </p:nvSpPr>
        <p:spPr>
          <a:xfrm>
            <a:off x="533400" y="4114800"/>
            <a:ext cx="6383552" cy="1905000"/>
          </a:xfrm>
        </p:spPr>
        <p:txBody>
          <a:bodyPr>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a:xfrm>
          <a:off x="0" y="0"/>
          <a:ext cx="0" cy="0"/>
          <a:chOff x="0" y="0"/>
          <a:chExt cx="0" cy="0"/>
        </a:xfrm>
      </p:grpSpPr>
      <p:sp>
        <p:nvSpPr>
          <p:cNvPr id="13" name="TextBox 13"/>
          <p:cNvSpPr txBox="1">
            <a:spLocks noChangeArrowheads="1"/>
          </p:cNvSpPr>
          <p:nvPr/>
        </p:nvSpPr>
        <p:spPr bwMode="auto">
          <a:xfrm>
            <a:off x="228600" y="711200"/>
            <a:ext cx="4572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tr-TR" sz="8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a:t>
            </a:r>
          </a:p>
        </p:txBody>
      </p:sp>
      <p:sp>
        <p:nvSpPr>
          <p:cNvPr id="14" name="TextBox 14"/>
          <p:cNvSpPr txBox="1">
            <a:spLocks noChangeArrowheads="1"/>
          </p:cNvSpPr>
          <p:nvPr/>
        </p:nvSpPr>
        <p:spPr bwMode="auto">
          <a:xfrm>
            <a:off x="7696200" y="2768600"/>
            <a:ext cx="4572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defRPr/>
            </a:pPr>
            <a:r>
              <a:rPr kumimoji="0" lang="en-US" altLang="tr-TR" sz="8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a:t>
            </a:r>
          </a:p>
        </p:txBody>
      </p:sp>
      <p:sp>
        <p:nvSpPr>
          <p:cNvPr id="2" name="Title 1"/>
          <p:cNvSpPr>
            <a:spLocks noGrp="1"/>
          </p:cNvSpPr>
          <p:nvPr>
            <p:ph type="title" hasCustomPrompt="1"/>
          </p:nvPr>
        </p:nvSpPr>
        <p:spPr>
          <a:xfrm>
            <a:off x="856283" y="533400"/>
            <a:ext cx="6859787" cy="2895600"/>
          </a:xfrm>
        </p:spPr>
        <p:txBody>
          <a:bodyPr/>
          <a:lstStyle>
            <a:lvl1pPr algn="l">
              <a:defRPr sz="28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hasCustomPrompt="1"/>
          </p:nvPr>
        </p:nvSpPr>
        <p:spPr>
          <a:xfrm>
            <a:off x="1066800" y="3429000"/>
            <a:ext cx="6402467" cy="4826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a:t>
            </a:r>
          </a:p>
        </p:txBody>
      </p:sp>
      <p:sp>
        <p:nvSpPr>
          <p:cNvPr id="3" name="Text Placeholder 2"/>
          <p:cNvSpPr>
            <a:spLocks noGrp="1"/>
          </p:cNvSpPr>
          <p:nvPr>
            <p:ph type="body" idx="1" hasCustomPrompt="1"/>
          </p:nvPr>
        </p:nvSpPr>
        <p:spPr>
          <a:xfrm>
            <a:off x="533400" y="4301070"/>
            <a:ext cx="6382361" cy="1718730"/>
          </a:xfrm>
        </p:spPr>
        <p:txBody>
          <a:bodyPr>
            <a:normAutofit/>
          </a:bodyPr>
          <a:lstStyle>
            <a:lvl1pPr marL="0" indent="0" algn="l">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15"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6"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7" name="Slide Number Placeholder 5"/>
          <p:cNvSpPr>
            <a:spLocks noGrp="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3429000"/>
            <a:ext cx="6382361" cy="1697400"/>
          </a:xfrm>
        </p:spPr>
        <p:txBody>
          <a:bodyPr anchor="b"/>
          <a:lstStyle>
            <a:lvl1pPr algn="l">
              <a:defRPr sz="2800" b="0" cap="all"/>
            </a:lvl1pPr>
          </a:lstStyle>
          <a:p>
            <a:r>
              <a:rPr lang="tr-TR"/>
              <a:t>Asıl başlık stili için tıklatın</a:t>
            </a:r>
            <a:endParaRPr lang="en-US" dirty="0"/>
          </a:p>
        </p:txBody>
      </p:sp>
      <p:sp>
        <p:nvSpPr>
          <p:cNvPr id="3" name="Text Placeholder 2"/>
          <p:cNvSpPr>
            <a:spLocks noGrp="1"/>
          </p:cNvSpPr>
          <p:nvPr>
            <p:ph type="body" idx="1" hasCustomPrompt="1"/>
          </p:nvPr>
        </p:nvSpPr>
        <p:spPr>
          <a:xfrm>
            <a:off x="533400" y="5132980"/>
            <a:ext cx="6383552" cy="886819"/>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a:xfrm>
          <a:off x="0" y="0"/>
          <a:ext cx="0" cy="0"/>
          <a:chOff x="0" y="0"/>
          <a:chExt cx="0" cy="0"/>
        </a:xfrm>
      </p:grpSpPr>
      <p:sp>
        <p:nvSpPr>
          <p:cNvPr id="13" name="TextBox 13"/>
          <p:cNvSpPr txBox="1">
            <a:spLocks noChangeArrowheads="1"/>
          </p:cNvSpPr>
          <p:nvPr/>
        </p:nvSpPr>
        <p:spPr bwMode="auto">
          <a:xfrm>
            <a:off x="228600" y="711200"/>
            <a:ext cx="4572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altLang="tr-TR" sz="8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a:t>
            </a:r>
          </a:p>
        </p:txBody>
      </p:sp>
      <p:sp>
        <p:nvSpPr>
          <p:cNvPr id="14" name="TextBox 14"/>
          <p:cNvSpPr txBox="1">
            <a:spLocks noChangeArrowheads="1"/>
          </p:cNvSpPr>
          <p:nvPr/>
        </p:nvSpPr>
        <p:spPr bwMode="auto">
          <a:xfrm>
            <a:off x="7696200" y="2768600"/>
            <a:ext cx="457200" cy="584200"/>
          </a:xfrm>
          <a:prstGeom prst="rect">
            <a:avLst/>
          </a:prstGeom>
          <a:noFill/>
          <a:ln>
            <a:noFill/>
          </a:ln>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defRPr/>
            </a:pPr>
            <a:r>
              <a:rPr kumimoji="0" lang="en-US" altLang="tr-TR" sz="80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a:t>
            </a:r>
          </a:p>
        </p:txBody>
      </p:sp>
      <p:sp>
        <p:nvSpPr>
          <p:cNvPr id="2" name="Title 1"/>
          <p:cNvSpPr>
            <a:spLocks noGrp="1"/>
          </p:cNvSpPr>
          <p:nvPr>
            <p:ph type="title" hasCustomPrompt="1"/>
          </p:nvPr>
        </p:nvSpPr>
        <p:spPr>
          <a:xfrm>
            <a:off x="856284" y="533400"/>
            <a:ext cx="6859786" cy="2895600"/>
          </a:xfrm>
        </p:spPr>
        <p:txBody>
          <a:bodyPr/>
          <a:lstStyle>
            <a:lvl1pPr algn="l">
              <a:defRPr sz="2800" b="0" cap="all">
                <a:solidFill>
                  <a:schemeClr val="tx1"/>
                </a:solidFill>
              </a:defRPr>
            </a:lvl1pPr>
          </a:lstStyle>
          <a:p>
            <a:r>
              <a:rPr lang="tr-TR"/>
              <a:t>Asıl başlık stili için tıklatın</a:t>
            </a:r>
            <a:endParaRPr lang="en-US" dirty="0"/>
          </a:p>
        </p:txBody>
      </p:sp>
      <p:sp>
        <p:nvSpPr>
          <p:cNvPr id="10" name="Text Placeholder 9"/>
          <p:cNvSpPr>
            <a:spLocks noGrp="1"/>
          </p:cNvSpPr>
          <p:nvPr>
            <p:ph type="body" sz="quarter" idx="13" hasCustomPrompt="1"/>
          </p:nvPr>
        </p:nvSpPr>
        <p:spPr>
          <a:xfrm>
            <a:off x="533400" y="3886200"/>
            <a:ext cx="6382361" cy="1049866"/>
          </a:xfrm>
        </p:spPr>
        <p:txBody>
          <a:bodyPr rtlCol="0" anchor="b">
            <a:normAutofit/>
          </a:bodyPr>
          <a:lstStyle>
            <a:lvl1pPr>
              <a:buNone/>
              <a:defRPr lang="en-US" sz="2000" b="0" cap="all" dirty="0">
                <a:ln w="3175" cmpd="sng">
                  <a:noFill/>
                </a:ln>
                <a:solidFill>
                  <a:schemeClr val="tx1"/>
                </a:solidFill>
                <a:effectLst/>
              </a:defRPr>
            </a:lvl1pPr>
          </a:lstStyle>
          <a:p>
            <a:pPr lvl="0"/>
            <a:r>
              <a:rPr lang="tr-TR"/>
              <a:t>Asıl metin stillerini düzenle</a:t>
            </a:r>
          </a:p>
        </p:txBody>
      </p:sp>
      <p:sp>
        <p:nvSpPr>
          <p:cNvPr id="3" name="Text Placeholder 2"/>
          <p:cNvSpPr>
            <a:spLocks noGrp="1"/>
          </p:cNvSpPr>
          <p:nvPr>
            <p:ph type="body" idx="1" hasCustomPrompt="1"/>
          </p:nvPr>
        </p:nvSpPr>
        <p:spPr>
          <a:xfrm>
            <a:off x="533400" y="4953000"/>
            <a:ext cx="6382360" cy="1066800"/>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15"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6"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7" name="Slide Number Placeholder 5"/>
          <p:cNvSpPr>
            <a:spLocks noGrp="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533400"/>
            <a:ext cx="7525658" cy="2895600"/>
          </a:xfrm>
        </p:spPr>
        <p:txBody>
          <a:bodyPr/>
          <a:lstStyle>
            <a:lvl1pPr>
              <a:defRPr lang="en-US" sz="2800" b="0" dirty="0"/>
            </a:lvl1pPr>
          </a:lstStyle>
          <a:p>
            <a:pPr lvl="0"/>
            <a:r>
              <a:rPr lang="tr-TR"/>
              <a:t>Asıl başlık stili için tıklatın</a:t>
            </a:r>
            <a:endParaRPr lang="en-US" dirty="0"/>
          </a:p>
        </p:txBody>
      </p:sp>
      <p:sp>
        <p:nvSpPr>
          <p:cNvPr id="10" name="Text Placeholder 9"/>
          <p:cNvSpPr>
            <a:spLocks noGrp="1"/>
          </p:cNvSpPr>
          <p:nvPr>
            <p:ph type="body" sz="quarter" idx="13" hasCustomPrompt="1"/>
          </p:nvPr>
        </p:nvSpPr>
        <p:spPr>
          <a:xfrm>
            <a:off x="533400" y="3928534"/>
            <a:ext cx="6382361" cy="838200"/>
          </a:xfrm>
        </p:spPr>
        <p:txBody>
          <a:bodyPr rtlCol="0" anchor="b">
            <a:normAutofit/>
          </a:bodyPr>
          <a:lstStyle>
            <a:lvl1pPr>
              <a:buNone/>
              <a:defRPr lang="en-US" sz="2000" b="0" cap="all" dirty="0">
                <a:ln w="3175" cmpd="sng">
                  <a:noFill/>
                </a:ln>
                <a:solidFill>
                  <a:schemeClr val="tx1"/>
                </a:solidFill>
                <a:effectLst/>
              </a:defRPr>
            </a:lvl1pPr>
          </a:lstStyle>
          <a:p>
            <a:pPr lvl="0"/>
            <a:r>
              <a:rPr lang="tr-TR"/>
              <a:t>Asıl metin stillerini düzenle</a:t>
            </a:r>
          </a:p>
        </p:txBody>
      </p:sp>
      <p:sp>
        <p:nvSpPr>
          <p:cNvPr id="3" name="Text Placeholder 2"/>
          <p:cNvSpPr>
            <a:spLocks noGrp="1"/>
          </p:cNvSpPr>
          <p:nvPr>
            <p:ph type="body" idx="1" hasCustomPrompt="1"/>
          </p:nvPr>
        </p:nvSpPr>
        <p:spPr>
          <a:xfrm>
            <a:off x="533400" y="4766735"/>
            <a:ext cx="6382360" cy="1253065"/>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6"/>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lvl1pPr algn="l">
              <a:defRPr sz="2800"/>
            </a:lvl1pPr>
          </a:lstStyle>
          <a:p>
            <a:r>
              <a:rPr lang="tr-TR"/>
              <a:t>Asıl başlık stili için tıklatın</a:t>
            </a:r>
            <a:endParaRPr lang="en-US" dirty="0"/>
          </a:p>
        </p:txBody>
      </p:sp>
      <p:sp>
        <p:nvSpPr>
          <p:cNvPr id="3" name="Vertical Text Placeholder 2"/>
          <p:cNvSpPr>
            <a:spLocks noGrp="1"/>
          </p:cNvSpPr>
          <p:nvPr>
            <p:ph type="body" orient="vert" idx="1" hasCustomPrompt="1"/>
          </p:nvPr>
        </p:nvSpPr>
        <p:spPr>
          <a:xfrm>
            <a:off x="533400" y="533401"/>
            <a:ext cx="6554867" cy="3767670"/>
          </a:xfrm>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66406" y="533400"/>
            <a:ext cx="2044194" cy="4419600"/>
          </a:xfrm>
        </p:spPr>
        <p:txBody>
          <a:bodyPr vert="eaVert"/>
          <a:lstStyle>
            <a:lvl1pPr>
              <a:defRPr sz="2800"/>
            </a:lvl1pPr>
          </a:lstStyle>
          <a:p>
            <a:r>
              <a:rPr lang="tr-TR"/>
              <a:t>Asıl başlık stili için tıklatın</a:t>
            </a:r>
            <a:endParaRPr lang="en-US" dirty="0"/>
          </a:p>
        </p:txBody>
      </p:sp>
      <p:sp>
        <p:nvSpPr>
          <p:cNvPr id="3" name="Vertical Text Placeholder 2"/>
          <p:cNvSpPr>
            <a:spLocks noGrp="1"/>
          </p:cNvSpPr>
          <p:nvPr>
            <p:ph type="body" orient="vert" idx="1" hasCustomPrompt="1"/>
          </p:nvPr>
        </p:nvSpPr>
        <p:spPr>
          <a:xfrm>
            <a:off x="533400" y="533400"/>
            <a:ext cx="5850012" cy="5486400"/>
          </a:xfrm>
        </p:spPr>
        <p:txBody>
          <a:bodyPr vert="eaVert"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İki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tr-TR"/>
              <a:t>Asıl başlık stili için tıklatın</a:t>
            </a:r>
            <a:endParaRPr lang="en-US" dirty="0"/>
          </a:p>
        </p:txBody>
      </p:sp>
      <p:sp>
        <p:nvSpPr>
          <p:cNvPr id="3" name="Content Placeholder 2"/>
          <p:cNvSpPr>
            <a:spLocks noGrp="1"/>
          </p:cNvSpPr>
          <p:nvPr>
            <p:ph sz="half" idx="1" hasCustomPrompt="1"/>
          </p:nvPr>
        </p:nvSpPr>
        <p:spPr>
          <a:xfrm>
            <a:off x="6286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Başlık ve Tablo">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a:xfrm>
          <a:off x="0" y="0"/>
          <a:ext cx="0" cy="0"/>
          <a:chOff x="0" y="0"/>
          <a:chExt cx="0" cy="0"/>
        </a:xfrm>
      </p:grpSpPr>
      <p:sp>
        <p:nvSpPr>
          <p:cNvPr id="2" name="1 Başlık"/>
          <p:cNvSpPr>
            <a:spLocks noGrp="1"/>
          </p:cNvSpPr>
          <p:nvPr>
            <p:ph type="title" hasCustomPrompt="1"/>
          </p:nvPr>
        </p:nvSpPr>
        <p:spPr>
          <a:xfrm>
            <a:off x="457200" y="274638"/>
            <a:ext cx="8229600" cy="1143000"/>
          </a:xfrm>
        </p:spPr>
        <p:txBody>
          <a:bodyPr/>
          <a:lstStyle/>
          <a:p>
            <a:r>
              <a:rPr lang="tr-TR"/>
              <a:t>Asıl başlık stili için tıklatın</a:t>
            </a:r>
          </a:p>
        </p:txBody>
      </p:sp>
      <p:sp>
        <p:nvSpPr>
          <p:cNvPr id="3" name="2 Tablo Yer Tutucusu"/>
          <p:cNvSpPr>
            <a:spLocks noGrp="1"/>
          </p:cNvSpPr>
          <p:nvPr>
            <p:ph type="tbl" idx="1"/>
          </p:nvPr>
        </p:nvSpPr>
        <p:spPr>
          <a:xfrm>
            <a:off x="457200" y="1600200"/>
            <a:ext cx="8229600" cy="4525963"/>
          </a:xfrm>
        </p:spPr>
        <p:txBody>
          <a:bodyPr vert="horz" wrap="square" lIns="91440" tIns="45720" rIns="91440" bIns="45720" numCol="1" rtlCol="0" anchor="ctr" anchorCtr="0" compatLnSpc="1">
            <a:normAutofit/>
          </a:bodyPr>
          <a:lstStyle/>
          <a:p>
            <a:pPr marL="285750" marR="0" lvl="0" indent="-285750" algn="l"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Char char=""/>
              <a:defRPr/>
            </a:pPr>
            <a:endParaRPr kumimoji="0" lang="tr-TR" sz="2000" b="0" i="0" u="none" strike="noStrike" kern="1200" cap="none" spc="0" normalizeH="0" baseline="0" noProof="0">
              <a:ln>
                <a:noFill/>
              </a:ln>
              <a:solidFill>
                <a:srgbClr val="68370F"/>
              </a:solidFill>
              <a:effectLst/>
              <a:uLnTx/>
              <a:uFillTx/>
              <a:latin typeface="+mn-lt"/>
              <a:ea typeface="+mn-ea"/>
              <a:cs typeface="+mn-cs"/>
            </a:endParaRPr>
          </a:p>
        </p:txBody>
      </p:sp>
      <p:sp>
        <p:nvSpPr>
          <p:cNvPr id="13" name="Rectangle 4"/>
          <p:cNvSpPr>
            <a:spLocks noGrp="1" noChangeArrowheads="1"/>
          </p:cNvSpPr>
          <p:nvPr>
            <p:ph type="dt" sz="half" idx="2"/>
          </p:nvPr>
        </p:nvSpPr>
        <p:spPr>
          <a:xfrm>
            <a:off x="7429500" y="6172200"/>
            <a:ext cx="1201738" cy="365125"/>
          </a:xfrm>
          <a:prstGeom prst="rect">
            <a:avLst/>
          </a:prstGeom>
        </p:spPr>
        <p:txBody>
          <a:bodyPr vert="horz" lIns="91440" tIns="45720" rIns="91440" bIns="45720" rtlCol="0" anchor="t"/>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4" name="Rectangle 5"/>
          <p:cNvSpPr>
            <a:spLocks noGrp="1" noChangeArrowheads="1"/>
          </p:cNvSpPr>
          <p:nvPr>
            <p:ph type="ftr" sz="quarter" idx="3"/>
          </p:nvPr>
        </p:nvSpPr>
        <p:spPr>
          <a:xfrm>
            <a:off x="533400" y="6172200"/>
            <a:ext cx="5811838" cy="365125"/>
          </a:xfrm>
          <a:prstGeom prst="rect">
            <a:avLst/>
          </a:prstGeom>
        </p:spPr>
        <p:txBody>
          <a:bodyPr vert="horz" lIns="91440" tIns="45720" rIns="91440" bIns="45720" rtlCol="0" anchor="t"/>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5" name="Rectangle 6"/>
          <p:cNvSpPr>
            <a:spLocks noGrp="1" noChangeArrowheads="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p>
            <a:r>
              <a:rPr lang="tr-TR"/>
              <a:t>Asıl başlık stili için tıklatın</a:t>
            </a:r>
            <a:endParaRPr lang="en-US" dirty="0"/>
          </a:p>
        </p:txBody>
      </p:sp>
      <p:sp>
        <p:nvSpPr>
          <p:cNvPr id="3" name="Content Placeholder 2"/>
          <p:cNvSpPr>
            <a:spLocks noGrp="1"/>
          </p:cNvSpPr>
          <p:nvPr>
            <p:ph idx="1" hasCustomPrompt="1"/>
          </p:nvPr>
        </p:nvSpPr>
        <p:spPr>
          <a:xfrm>
            <a:off x="533400" y="533400"/>
            <a:ext cx="6554867" cy="376767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İçerik">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a:xfrm>
          <a:off x="0" y="0"/>
          <a:ext cx="0" cy="0"/>
          <a:chOff x="0" y="0"/>
          <a:chExt cx="0" cy="0"/>
        </a:xfrm>
      </p:grpSpPr>
      <p:sp>
        <p:nvSpPr>
          <p:cNvPr id="2" name="1 İçerik Yer Tutucusu"/>
          <p:cNvSpPr>
            <a:spLocks noGrp="1"/>
          </p:cNvSpPr>
          <p:nvPr>
            <p:ph hasCustomPrompt="1"/>
          </p:nvPr>
        </p:nvSpPr>
        <p:spPr>
          <a:xfrm>
            <a:off x="457200" y="274638"/>
            <a:ext cx="8229600" cy="5851525"/>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13" name="Rectangle 4"/>
          <p:cNvSpPr>
            <a:spLocks noGrp="1" noChangeArrowheads="1"/>
          </p:cNvSpPr>
          <p:nvPr>
            <p:ph type="dt" sz="half" idx="2"/>
          </p:nvPr>
        </p:nvSpPr>
        <p:spPr>
          <a:xfrm>
            <a:off x="7429500" y="6172200"/>
            <a:ext cx="1201738" cy="365125"/>
          </a:xfrm>
          <a:prstGeom prst="rect">
            <a:avLst/>
          </a:prstGeom>
        </p:spPr>
        <p:txBody>
          <a:bodyPr vert="horz" lIns="91440" tIns="45720" rIns="91440" bIns="45720" rtlCol="0" anchor="t"/>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4" name="Rectangle 5"/>
          <p:cNvSpPr>
            <a:spLocks noGrp="1" noChangeArrowheads="1"/>
          </p:cNvSpPr>
          <p:nvPr>
            <p:ph type="ftr" sz="quarter" idx="3"/>
          </p:nvPr>
        </p:nvSpPr>
        <p:spPr>
          <a:xfrm>
            <a:off x="533400" y="6172200"/>
            <a:ext cx="5811838" cy="365125"/>
          </a:xfrm>
          <a:prstGeom prst="rect">
            <a:avLst/>
          </a:prstGeom>
        </p:spPr>
        <p:txBody>
          <a:bodyPr vert="horz" lIns="91440" tIns="45720" rIns="91440" bIns="45720" rtlCol="0" anchor="t"/>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15" name="Rectangle 6"/>
          <p:cNvSpPr>
            <a:spLocks noGrp="1" noChangeArrowheads="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981199"/>
            <a:ext cx="6402468" cy="2319867"/>
          </a:xfrm>
        </p:spPr>
        <p:txBody>
          <a:bodyPr anchor="b"/>
          <a:lstStyle>
            <a:lvl1pPr algn="l">
              <a:defRPr sz="3200" b="0" cap="all"/>
            </a:lvl1pPr>
          </a:lstStyle>
          <a:p>
            <a:r>
              <a:rPr lang="tr-TR"/>
              <a:t>Asıl başlık stili için tıklatın</a:t>
            </a:r>
            <a:endParaRPr lang="en-US" dirty="0"/>
          </a:p>
        </p:txBody>
      </p:sp>
      <p:sp>
        <p:nvSpPr>
          <p:cNvPr id="3" name="Text Placeholder 2"/>
          <p:cNvSpPr>
            <a:spLocks noGrp="1"/>
          </p:cNvSpPr>
          <p:nvPr>
            <p:ph type="body" idx="1" hasCustomPrompt="1"/>
          </p:nvPr>
        </p:nvSpPr>
        <p:spPr>
          <a:xfrm>
            <a:off x="533400" y="4487333"/>
            <a:ext cx="6402467" cy="1532467"/>
          </a:xfrm>
        </p:spPr>
        <p:txBody>
          <a:bodyPr anchor="t">
            <a:normAutofit/>
          </a:bodyPr>
          <a:lstStyle>
            <a:lvl1pPr marL="0" indent="0" algn="l">
              <a:buNone/>
              <a:defRPr sz="18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lvl1pPr>
              <a:defRPr sz="3200"/>
            </a:lvl1pPr>
          </a:lstStyle>
          <a:p>
            <a:r>
              <a:rPr lang="tr-TR"/>
              <a:t>Asıl başlık stili için tıklatın</a:t>
            </a:r>
            <a:endParaRPr lang="en-US" dirty="0"/>
          </a:p>
        </p:txBody>
      </p:sp>
      <p:sp>
        <p:nvSpPr>
          <p:cNvPr id="11" name="Content Placeholder 3"/>
          <p:cNvSpPr>
            <a:spLocks noGrp="1"/>
          </p:cNvSpPr>
          <p:nvPr>
            <p:ph sz="half" idx="13" hasCustomPrompt="1"/>
          </p:nvPr>
        </p:nvSpPr>
        <p:spPr>
          <a:xfrm>
            <a:off x="533400" y="533400"/>
            <a:ext cx="3949967" cy="3767667"/>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2" name="Content Placeholder 5"/>
          <p:cNvSpPr>
            <a:spLocks noGrp="1"/>
          </p:cNvSpPr>
          <p:nvPr>
            <p:ph sz="quarter" idx="4" hasCustomPrompt="1"/>
          </p:nvPr>
        </p:nvSpPr>
        <p:spPr>
          <a:xfrm>
            <a:off x="4662362" y="533400"/>
            <a:ext cx="3948238" cy="3759200"/>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3" name="Date Placeholder 2"/>
          <p:cNvSpPr>
            <a:spLocks noGrp="1"/>
          </p:cNvSpPr>
          <p:nvPr>
            <p:ph type="dt" sz="half"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4" name="Footer Placeholder 3"/>
          <p:cNvSpPr>
            <a:spLocks noGrp="1"/>
          </p:cNvSpPr>
          <p:nvPr>
            <p:ph type="ftr" sz="quarter" idx="1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Slide Number Placeholder 4"/>
          <p:cNvSpPr>
            <a:spLocks noGrp="1"/>
          </p:cNvSpPr>
          <p:nvPr>
            <p:ph type="sldNum" sz="quarter" idx="16"/>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lvl1pPr>
              <a:defRPr sz="3200"/>
            </a:lvl1pPr>
          </a:lstStyle>
          <a:p>
            <a:r>
              <a:rPr lang="tr-TR"/>
              <a:t>Asıl başlık stili için tıklatın</a:t>
            </a:r>
            <a:endParaRPr lang="en-US" dirty="0"/>
          </a:p>
        </p:txBody>
      </p:sp>
      <p:sp>
        <p:nvSpPr>
          <p:cNvPr id="3" name="Text Placeholder 2"/>
          <p:cNvSpPr>
            <a:spLocks noGrp="1"/>
          </p:cNvSpPr>
          <p:nvPr>
            <p:ph type="body" idx="1" hasCustomPrompt="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hasCustomPrompt="1"/>
          </p:nvPr>
        </p:nvSpPr>
        <p:spPr>
          <a:xfrm>
            <a:off x="533399" y="1143000"/>
            <a:ext cx="3945467" cy="3158067"/>
          </a:xfrm>
        </p:spPr>
        <p:txBody>
          <a:bodyPr anchor="t">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hasCustomPrompt="1"/>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hasCustomPrompt="1"/>
          </p:nvPr>
        </p:nvSpPr>
        <p:spPr>
          <a:xfrm>
            <a:off x="4662362" y="1143000"/>
            <a:ext cx="3956705" cy="3149600"/>
          </a:xfrm>
        </p:spPr>
        <p:txBody>
          <a:bodyPr anchor="t">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4495800"/>
            <a:ext cx="6554867" cy="1524000"/>
          </a:xfrm>
        </p:spPr>
        <p:txBody>
          <a:bodyPr/>
          <a:lstStyle>
            <a:lvl1pPr>
              <a:defRPr sz="3200"/>
            </a:lvl1p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8667" y="533400"/>
            <a:ext cx="3200400" cy="1524000"/>
          </a:xfrm>
        </p:spPr>
        <p:txBody>
          <a:bodyPr anchor="b"/>
          <a:lstStyle>
            <a:lvl1pPr algn="l">
              <a:defRPr sz="2000" b="0"/>
            </a:lvl1pPr>
          </a:lstStyle>
          <a:p>
            <a:r>
              <a:rPr lang="tr-TR"/>
              <a:t>Asıl başlık stili için tıklatın</a:t>
            </a:r>
            <a:endParaRPr lang="en-US" dirty="0"/>
          </a:p>
        </p:txBody>
      </p:sp>
      <p:sp>
        <p:nvSpPr>
          <p:cNvPr id="3" name="Content Placeholder 2"/>
          <p:cNvSpPr>
            <a:spLocks noGrp="1"/>
          </p:cNvSpPr>
          <p:nvPr>
            <p:ph idx="1" hasCustomPrompt="1"/>
          </p:nvPr>
        </p:nvSpPr>
        <p:spPr>
          <a:xfrm>
            <a:off x="533399" y="533400"/>
            <a:ext cx="4438755" cy="5486400"/>
          </a:xfrm>
        </p:spPr>
        <p:txBody>
          <a:bodyPr>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hasCustomPrompt="1"/>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95800" y="1447800"/>
            <a:ext cx="3563258" cy="1143000"/>
          </a:xfrm>
        </p:spPr>
        <p:txBody>
          <a:bodyPr anchor="b"/>
          <a:lstStyle>
            <a:lvl1pPr algn="l">
              <a:defRPr sz="2400" b="0"/>
            </a:lvl1pPr>
          </a:lstStyle>
          <a:p>
            <a:r>
              <a:rPr lang="tr-TR"/>
              <a:t>Asıl başlık stili için tıklatın</a:t>
            </a:r>
            <a:endParaRPr lang="en-US" dirty="0"/>
          </a:p>
        </p:txBody>
      </p:sp>
      <p:sp>
        <p:nvSpPr>
          <p:cNvPr id="17" name="Picture Placeholder 2"/>
          <p:cNvSpPr>
            <a:spLocks noGrp="1" noChangeAspect="1"/>
          </p:cNvSpPr>
          <p:nvPr>
            <p:ph type="pic" idx="13" hasCustomPrompt="1"/>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vert="horz" wrap="square" lIns="91440" tIns="45720" rIns="91440" bIns="45720" numCol="1" rtlCol="0" anchor="t" anchorCtr="0" compatLnSpc="1">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marR="0" lvl="0" indent="0" algn="ctr"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None/>
              <a:defRPr/>
            </a:pPr>
            <a:r>
              <a:rPr kumimoji="0" lang="tr-TR" sz="1600" b="0" i="0" u="none" strike="noStrike" kern="1200" cap="none" spc="0" normalizeH="0" baseline="0" noProof="0">
                <a:ln>
                  <a:noFill/>
                </a:ln>
                <a:solidFill>
                  <a:srgbClr val="68370F"/>
                </a:solidFill>
                <a:effectLst/>
                <a:uLnTx/>
                <a:uFillTx/>
                <a:latin typeface="+mn-lt"/>
                <a:ea typeface="+mn-ea"/>
                <a:cs typeface="+mn-cs"/>
              </a:rPr>
              <a:t>Resim eklemek için simgeyi tıklatın</a:t>
            </a:r>
            <a:endParaRPr kumimoji="0" lang="en-US" sz="1600" b="0" i="0" u="none" strike="noStrike" kern="1200" cap="none" spc="0" normalizeH="0" baseline="0" noProof="0" dirty="0">
              <a:ln>
                <a:noFill/>
              </a:ln>
              <a:solidFill>
                <a:srgbClr val="68370F"/>
              </a:solidFill>
              <a:effectLst/>
              <a:uLnTx/>
              <a:uFillTx/>
              <a:latin typeface="+mn-lt"/>
              <a:ea typeface="+mn-ea"/>
              <a:cs typeface="+mn-cs"/>
            </a:endParaRPr>
          </a:p>
        </p:txBody>
      </p:sp>
      <p:sp>
        <p:nvSpPr>
          <p:cNvPr id="4" name="Text Placeholder 3"/>
          <p:cNvSpPr>
            <a:spLocks noGrp="1"/>
          </p:cNvSpPr>
          <p:nvPr>
            <p:ph type="body" sz="half" idx="2" hasCustomPrompt="1"/>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1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16"/>
          </p:nvPr>
        </p:nvSpPr>
        <p:spPr/>
        <p:txBody>
          <a:body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C53D">
                <a:alpha val="100000"/>
              </a:srgbClr>
            </a:gs>
            <a:gs pos="10001">
              <a:srgbClr val="FFC53D">
                <a:alpha val="100000"/>
              </a:srgbClr>
            </a:gs>
            <a:gs pos="100000">
              <a:srgbClr val="D14000">
                <a:alpha val="100000"/>
              </a:srgbClr>
            </a:gs>
          </a:gsLst>
          <a:lin ang="6120000" scaled="1"/>
          <a:tileRect/>
        </a:gradFill>
        <a:effectLst/>
      </p:bgPr>
    </p:bg>
    <p:spTree>
      <p:nvGrpSpPr>
        <p:cNvPr id="1" name=""/>
        <p:cNvGrpSpPr/>
        <p:nvPr/>
      </p:nvGrpSpPr>
      <p:grpSpPr>
        <a:xfrm>
          <a:off x="0" y="0"/>
          <a:ext cx="0" cy="0"/>
          <a:chOff x="0" y="0"/>
          <a:chExt cx="0" cy="0"/>
        </a:xfrm>
      </p:grpSpPr>
      <p:grpSp>
        <p:nvGrpSpPr>
          <p:cNvPr id="1026" name="Group 6"/>
          <p:cNvGrpSpPr/>
          <p:nvPr/>
        </p:nvGrpSpPr>
        <p:grpSpPr>
          <a:xfrm>
            <a:off x="6670675" y="3894138"/>
            <a:ext cx="2470150" cy="2659062"/>
            <a:chOff x="6687077" y="3259666"/>
            <a:chExt cx="2981857" cy="3208867"/>
          </a:xfrm>
        </p:grpSpPr>
        <p:cxnSp>
          <p:nvCxnSpPr>
            <p:cNvPr id="8" name="Straight Connector 7"/>
            <p:cNvCxnSpPr/>
            <p:nvPr/>
          </p:nvCxnSpPr>
          <p:spPr>
            <a:xfrm flipH="1">
              <a:off x="8756746" y="3259666"/>
              <a:ext cx="912188" cy="91189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5724"/>
              <a:ext cx="2981857" cy="2982809"/>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1737" y="3581511"/>
              <a:ext cx="1897197" cy="189658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130" y="3433998"/>
              <a:ext cx="1740055" cy="173949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388" y="3985732"/>
              <a:ext cx="1264798" cy="126439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788" cy="1524000"/>
          </a:xfrm>
          <a:prstGeom prst="rect">
            <a:avLst/>
          </a:prstGeom>
          <a:effectLst/>
        </p:spPr>
        <p:txBody>
          <a:bodyPr vert="horz" lIns="91440" tIns="45720" rIns="91440" bIns="45720" rtlCol="0" anchor="ctr">
            <a:normAutofit/>
          </a:bodyPr>
          <a:lstStyle/>
          <a:p>
            <a:r>
              <a:rPr lang="tr-TR"/>
              <a:t>Asıl başlık stili için tıklatın</a:t>
            </a:r>
            <a:endParaRPr lang="en-US" dirty="0"/>
          </a:p>
        </p:txBody>
      </p:sp>
      <p:sp>
        <p:nvSpPr>
          <p:cNvPr id="1028" name="Text Placeholder 2"/>
          <p:cNvSpPr>
            <a:spLocks noGrp="1"/>
          </p:cNvSpPr>
          <p:nvPr>
            <p:ph type="body" idx="1"/>
          </p:nvPr>
        </p:nvSpPr>
        <p:spPr>
          <a:xfrm>
            <a:off x="533400" y="533400"/>
            <a:ext cx="6554788" cy="3767138"/>
          </a:xfrm>
          <a:prstGeom prst="rect">
            <a:avLst/>
          </a:prstGeom>
          <a:noFill/>
          <a:ln w="9525">
            <a:noFill/>
          </a:ln>
        </p:spPr>
        <p:txBody>
          <a:bodyPr anchor="ctr" anchorCtr="0"/>
          <a:lstStyle/>
          <a:p>
            <a:pPr lvl="0"/>
            <a:r>
              <a:rPr lang="tr-TR" altLang="tr-TR" dirty="0"/>
              <a:t>Asıl metin stillerini düzenle</a:t>
            </a:r>
          </a:p>
          <a:p>
            <a:pPr lvl="1"/>
            <a:r>
              <a:rPr lang="tr-TR" altLang="tr-TR" dirty="0"/>
              <a:t>İkinci düzey</a:t>
            </a:r>
          </a:p>
          <a:p>
            <a:pPr lvl="2"/>
            <a:r>
              <a:rPr lang="tr-TR" altLang="tr-TR" dirty="0"/>
              <a:t>Üçüncü düzey</a:t>
            </a:r>
          </a:p>
          <a:p>
            <a:pPr lvl="3"/>
            <a:r>
              <a:rPr lang="tr-TR" altLang="tr-TR" dirty="0"/>
              <a:t>Dördüncü düzey</a:t>
            </a:r>
          </a:p>
          <a:p>
            <a:pPr lvl="4"/>
            <a:r>
              <a:rPr lang="tr-TR" altLang="tr-TR" dirty="0"/>
              <a:t>Beşinci düzey</a:t>
            </a:r>
            <a:endParaRPr lang="en-US" altLang="tr-TR" dirty="0"/>
          </a:p>
        </p:txBody>
      </p:sp>
      <p:sp>
        <p:nvSpPr>
          <p:cNvPr id="4" name="Date Placeholder 3"/>
          <p:cNvSpPr>
            <a:spLocks noGrp="1"/>
          </p:cNvSpPr>
          <p:nvPr>
            <p:ph type="dt" sz="half" idx="2"/>
          </p:nvPr>
        </p:nvSpPr>
        <p:spPr>
          <a:xfrm>
            <a:off x="7429500" y="6172200"/>
            <a:ext cx="1201738" cy="365125"/>
          </a:xfrm>
          <a:prstGeom prst="rect">
            <a:avLst/>
          </a:prstGeom>
        </p:spPr>
        <p:txBody>
          <a:bodyPr vert="horz" lIns="91440" tIns="45720" rIns="91440" bIns="45720" rtlCol="0" anchor="t"/>
          <a:lstStyle>
            <a:lvl1pPr algn="r" eaLnBrk="1" fontAlgn="auto" hangingPunct="1">
              <a:spcBef>
                <a:spcPts val="0"/>
              </a:spcBef>
              <a:spcAft>
                <a:spcPts val="0"/>
              </a:spcAft>
              <a:defRPr sz="1000" b="0" i="0">
                <a:solidFill>
                  <a:schemeClr val="bg2">
                    <a:lumMod val="50000"/>
                  </a:schemeClr>
                </a:solidFill>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533400" y="6172200"/>
            <a:ext cx="5811838" cy="365125"/>
          </a:xfrm>
          <a:prstGeom prst="rect">
            <a:avLst/>
          </a:prstGeom>
        </p:spPr>
        <p:txBody>
          <a:bodyPr vert="horz" lIns="91440" tIns="45720" rIns="91440" bIns="45720" rtlCol="0" anchor="t"/>
          <a:lstStyle>
            <a:lvl1pPr algn="l" eaLnBrk="1" fontAlgn="auto" hangingPunct="1">
              <a:spcBef>
                <a:spcPts val="0"/>
              </a:spcBef>
              <a:spcAft>
                <a:spcPts val="0"/>
              </a:spcAft>
              <a:defRPr sz="1000" b="0" i="0">
                <a:solidFill>
                  <a:schemeClr val="bg2">
                    <a:lumMod val="50000"/>
                  </a:schemeClr>
                </a:solidFill>
                <a:effectLst/>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en-US" sz="1000" b="0" i="0" u="none" strike="noStrike" kern="1200" cap="none" spc="0" normalizeH="0" baseline="0" noProof="0">
              <a:ln>
                <a:noFill/>
              </a:ln>
              <a:solidFill>
                <a:schemeClr val="bg2">
                  <a:lumMod val="50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7773988" y="5578475"/>
            <a:ext cx="857250" cy="669925"/>
          </a:xfrm>
          <a:prstGeom prst="rect">
            <a:avLst/>
          </a:prstGeom>
        </p:spPr>
        <p:txBody>
          <a:bodyPr vert="horz" wrap="square" lIns="91440" tIns="45720" rIns="91440" bIns="45720" numCol="1" anchor="b" anchorCtr="0" compatLnSpc="1"/>
          <a:lstStyle>
            <a:lvl1pPr algn="r">
              <a:defRPr sz="2800">
                <a:solidFill>
                  <a:srgbClr val="68370F"/>
                </a:solidFill>
              </a:defRPr>
            </a:lvl1pPr>
          </a:lstStyle>
          <a:p>
            <a:pPr lvl="0" eaLnBrk="1" hangingPunct="1">
              <a:buNone/>
            </a:pPr>
            <a:fld id="{9A0DB2DC-4C9A-4742-B13C-FB6460FD3503}" type="slidenum">
              <a:rPr lang="tr-TR" altLang="tr-TR" dirty="0">
                <a:latin typeface="Century Gothic" panose="020B0502020202020204" pitchFamily="34" charset="0"/>
              </a:rPr>
              <a:t>‹#›</a:t>
            </a:fld>
            <a:endParaRPr lang="tr-TR" altLang="tr-TR" dirty="0">
              <a:latin typeface="Century Gothic" panose="020B0502020202020204" pitchFamily="34" charset="0"/>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lvl1pPr algn="l" defTabSz="457200" rtl="0" eaLnBrk="0" fontAlgn="base" hangingPunct="0">
        <a:spcBef>
          <a:spcPct val="0"/>
        </a:spcBef>
        <a:spcAft>
          <a:spcPct val="0"/>
        </a:spcAft>
        <a:defRPr sz="32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200">
          <a:solidFill>
            <a:schemeClr val="tx1"/>
          </a:solidFill>
          <a:latin typeface="Century Gothic" panose="020B0502020202020204" pitchFamily="34" charset="0"/>
        </a:defRPr>
      </a:lvl2pPr>
      <a:lvl3pPr algn="l" defTabSz="457200" rtl="0" eaLnBrk="0" fontAlgn="base" hangingPunct="0">
        <a:spcBef>
          <a:spcPct val="0"/>
        </a:spcBef>
        <a:spcAft>
          <a:spcPct val="0"/>
        </a:spcAft>
        <a:defRPr sz="3200">
          <a:solidFill>
            <a:schemeClr val="tx1"/>
          </a:solidFill>
          <a:latin typeface="Century Gothic" panose="020B0502020202020204" pitchFamily="34" charset="0"/>
        </a:defRPr>
      </a:lvl3pPr>
      <a:lvl4pPr algn="l" defTabSz="457200" rtl="0" eaLnBrk="0" fontAlgn="base" hangingPunct="0">
        <a:spcBef>
          <a:spcPct val="0"/>
        </a:spcBef>
        <a:spcAft>
          <a:spcPct val="0"/>
        </a:spcAft>
        <a:defRPr sz="3200">
          <a:solidFill>
            <a:schemeClr val="tx1"/>
          </a:solidFill>
          <a:latin typeface="Century Gothic" panose="020B0502020202020204" pitchFamily="34" charset="0"/>
        </a:defRPr>
      </a:lvl4pPr>
      <a:lvl5pPr algn="l" defTabSz="457200" rtl="0" eaLnBrk="0" fontAlgn="base" hangingPunct="0">
        <a:spcBef>
          <a:spcPct val="0"/>
        </a:spcBef>
        <a:spcAft>
          <a:spcPct val="0"/>
        </a:spcAft>
        <a:defRPr sz="3200">
          <a:solidFill>
            <a:schemeClr val="tx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68370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68370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68370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68370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68370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50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ctrTitle" hasCustomPrompt="1"/>
          </p:nvPr>
        </p:nvSpPr>
        <p:spPr>
          <a:xfrm>
            <a:off x="900113" y="1606550"/>
            <a:ext cx="7488238" cy="3117850"/>
          </a:xfrm>
        </p:spPr>
        <p:txBody>
          <a:bodyPr vert="horz" lIns="91440" tIns="45720" rIns="91440" bIns="45720" rtlCol="0" anchor="b">
            <a:normAutofit fontScale="90000"/>
          </a:bodyPr>
          <a:lstStyle/>
          <a:p>
            <a:pPr algn="ctr" defTabSz="457200" eaLnBrk="1" hangingPunct="1">
              <a:lnSpc>
                <a:spcPct val="150000"/>
              </a:lnSpc>
              <a:buClrTx/>
              <a:buSzTx/>
              <a:buFontTx/>
              <a:buNone/>
            </a:pPr>
            <a:br>
              <a:rPr lang="tr-TR" altLang="en-US" sz="2200" b="1" kern="1200" dirty="0">
                <a:solidFill>
                  <a:srgbClr val="0000FF"/>
                </a:solidFill>
                <a:latin typeface="Courier New" panose="02070309020205020404" pitchFamily="49" charset="0"/>
                <a:ea typeface="+mj-ea"/>
                <a:cs typeface="+mj-cs"/>
              </a:rPr>
            </a:br>
            <a:br>
              <a:rPr lang="tr-TR" altLang="en-US" sz="2200" b="1" kern="1200" dirty="0">
                <a:solidFill>
                  <a:srgbClr val="0000FF"/>
                </a:solidFill>
                <a:latin typeface="Courier New" panose="02070309020205020404" pitchFamily="49" charset="0"/>
                <a:ea typeface="+mj-ea"/>
                <a:cs typeface="+mj-cs"/>
              </a:rPr>
            </a:br>
            <a:br>
              <a:rPr lang="tr-TR" altLang="en-US" sz="2200" b="1" kern="1200" dirty="0">
                <a:solidFill>
                  <a:srgbClr val="0000FF"/>
                </a:solidFill>
                <a:latin typeface="Courier New" panose="02070309020205020404" pitchFamily="49" charset="0"/>
                <a:ea typeface="+mj-ea"/>
                <a:cs typeface="+mj-cs"/>
              </a:rPr>
            </a:br>
            <a:br>
              <a:rPr lang="tr-TR" altLang="en-US" sz="2200" b="1" kern="1200" dirty="0">
                <a:solidFill>
                  <a:srgbClr val="0000FF"/>
                </a:solidFill>
                <a:latin typeface="Courier New" panose="02070309020205020404" pitchFamily="49" charset="0"/>
                <a:ea typeface="+mj-ea"/>
                <a:cs typeface="+mj-cs"/>
              </a:rPr>
            </a:br>
            <a:br>
              <a:rPr lang="tr-TR" altLang="en-US" sz="2200" b="1" kern="1200" dirty="0">
                <a:solidFill>
                  <a:srgbClr val="0000FF"/>
                </a:solidFill>
                <a:latin typeface="Courier New" panose="02070309020205020404" pitchFamily="49" charset="0"/>
                <a:ea typeface="+mj-ea"/>
                <a:cs typeface="+mj-cs"/>
              </a:rPr>
            </a:br>
            <a:br>
              <a:rPr lang="tr-TR" altLang="en-US" sz="2200" b="1" kern="1200" dirty="0">
                <a:solidFill>
                  <a:srgbClr val="0000FF"/>
                </a:solidFill>
                <a:latin typeface="Courier New" panose="02070309020205020404" pitchFamily="49" charset="0"/>
                <a:ea typeface="+mj-ea"/>
                <a:cs typeface="+mj-cs"/>
              </a:rPr>
            </a:br>
            <a:r>
              <a:rPr lang="tr-TR" altLang="en-US" sz="2200" b="1" kern="1200" dirty="0">
                <a:solidFill>
                  <a:schemeClr val="bg1"/>
                </a:solidFill>
                <a:latin typeface="Courier New" panose="02070309020205020404" pitchFamily="49" charset="0"/>
                <a:ea typeface="+mj-ea"/>
                <a:cs typeface="+mj-cs"/>
              </a:rPr>
              <a:t>TEKİRDAĞ ZİRAAT FAKÜLTESİ</a:t>
            </a:r>
            <a:br>
              <a:rPr lang="tr-TR" altLang="en-US" sz="2200" b="1" kern="1200" dirty="0">
                <a:solidFill>
                  <a:schemeClr val="bg1"/>
                </a:solidFill>
                <a:latin typeface="Courier New" panose="02070309020205020404" pitchFamily="49" charset="0"/>
                <a:ea typeface="+mj-ea"/>
                <a:cs typeface="+mj-cs"/>
              </a:rPr>
            </a:br>
            <a:r>
              <a:rPr lang="tr-TR" altLang="en-US" sz="2200" b="1" kern="1200" dirty="0">
                <a:solidFill>
                  <a:schemeClr val="bg1"/>
                </a:solidFill>
                <a:latin typeface="Courier New" panose="02070309020205020404" pitchFamily="49" charset="0"/>
                <a:ea typeface="+mj-ea"/>
                <a:cs typeface="+mj-cs"/>
              </a:rPr>
              <a:t>BİYOSİSTEM MÜHENDİSLİĞİ BÖLÜMÜ</a:t>
            </a:r>
            <a:br>
              <a:rPr lang="tr-TR" altLang="en-US" sz="2200" b="1" kern="1200" dirty="0">
                <a:solidFill>
                  <a:schemeClr val="bg1"/>
                </a:solidFill>
                <a:latin typeface="Courier New" panose="02070309020205020404" pitchFamily="49" charset="0"/>
                <a:ea typeface="+mj-ea"/>
                <a:cs typeface="+mj-cs"/>
              </a:rPr>
            </a:br>
            <a:r>
              <a:rPr lang="tr-TR" altLang="en-US" sz="2200" b="1" kern="1200" dirty="0">
                <a:solidFill>
                  <a:schemeClr val="bg1"/>
                </a:solidFill>
                <a:latin typeface="Courier New" panose="02070309020205020404" pitchFamily="49" charset="0"/>
                <a:ea typeface="+mj-ea"/>
                <a:cs typeface="+mj-cs"/>
              </a:rPr>
              <a:t>ARAZİ VE SU KAYNAKLARI ANABİLİM DALI</a:t>
            </a:r>
            <a:br>
              <a:rPr lang="tr-TR" altLang="en-US" sz="2200" b="1" kern="1200" dirty="0">
                <a:solidFill>
                  <a:schemeClr val="bg1"/>
                </a:solidFill>
                <a:latin typeface="Courier New" panose="02070309020205020404" pitchFamily="49" charset="0"/>
                <a:ea typeface="+mj-ea"/>
                <a:cs typeface="+mj-cs"/>
              </a:rPr>
            </a:br>
            <a:br>
              <a:rPr lang="tr-TR" altLang="en-US" sz="2200" b="1" kern="1200" dirty="0">
                <a:solidFill>
                  <a:schemeClr val="bg1"/>
                </a:solidFill>
                <a:latin typeface="Courier New" panose="02070309020205020404" pitchFamily="49" charset="0"/>
                <a:ea typeface="+mj-ea"/>
                <a:cs typeface="+mj-cs"/>
              </a:rPr>
            </a:br>
            <a:r>
              <a:rPr lang="tr-TR" altLang="en-US" sz="2200" b="1" kern="1200" dirty="0">
                <a:solidFill>
                  <a:schemeClr val="bg1"/>
                </a:solidFill>
                <a:latin typeface="Courier New" panose="02070309020205020404" pitchFamily="49" charset="0"/>
                <a:ea typeface="+mj-ea"/>
                <a:cs typeface="+mj-cs"/>
              </a:rPr>
              <a:t>BM-405 </a:t>
            </a:r>
            <a:br>
              <a:rPr lang="tr-TR" altLang="en-US" sz="2200" b="1" kern="1200" dirty="0">
                <a:solidFill>
                  <a:schemeClr val="bg1"/>
                </a:solidFill>
                <a:latin typeface="Courier New" panose="02070309020205020404" pitchFamily="49" charset="0"/>
                <a:ea typeface="+mj-ea"/>
                <a:cs typeface="+mj-cs"/>
              </a:rPr>
            </a:br>
            <a:r>
              <a:rPr lang="tr-TR" altLang="en-US" sz="2200" b="1" kern="1200" dirty="0">
                <a:solidFill>
                  <a:schemeClr val="bg1"/>
                </a:solidFill>
                <a:latin typeface="Courier New" panose="02070309020205020404" pitchFamily="49" charset="0"/>
                <a:ea typeface="+mj-ea"/>
                <a:cs typeface="+mj-cs"/>
              </a:rPr>
              <a:t> SULAMA SİSTEMLERİNİN TASARIMI DERSİ</a:t>
            </a:r>
          </a:p>
        </p:txBody>
      </p:sp>
      <p:sp>
        <p:nvSpPr>
          <p:cNvPr id="2051" name="Rectangle 3"/>
          <p:cNvSpPr>
            <a:spLocks noGrp="1"/>
          </p:cNvSpPr>
          <p:nvPr>
            <p:ph type="subTitle" idx="1" hasCustomPrompt="1"/>
          </p:nvPr>
        </p:nvSpPr>
        <p:spPr>
          <a:xfrm>
            <a:off x="2635250" y="5084763"/>
            <a:ext cx="4300538" cy="504825"/>
          </a:xfrm>
          <a:ln/>
        </p:spPr>
        <p:txBody>
          <a:bodyPr vert="horz" wrap="square" lIns="91440" tIns="45720" rIns="91440" bIns="45720" anchor="t" anchorCtr="0"/>
          <a:lstStyle/>
          <a:p>
            <a:pPr defTabSz="457200" eaLnBrk="1" hangingPunct="1">
              <a:buSzPct val="80000"/>
            </a:pPr>
            <a:r>
              <a:rPr lang="tr-TR" altLang="en-US" sz="2400" b="1" kern="1200" dirty="0">
                <a:solidFill>
                  <a:schemeClr val="bg1"/>
                </a:solidFill>
                <a:latin typeface="Courier New" panose="02070309020205020404" pitchFamily="49" charset="0"/>
                <a:ea typeface="+mn-ea"/>
                <a:cs typeface="+mn-cs"/>
              </a:rPr>
              <a:t>Prof. Dr. A.Halim ORTA</a:t>
            </a:r>
          </a:p>
        </p:txBody>
      </p:sp>
      <p:sp>
        <p:nvSpPr>
          <p:cNvPr id="7172" name="Text Box 7"/>
          <p:cNvSpPr txBox="1"/>
          <p:nvPr/>
        </p:nvSpPr>
        <p:spPr>
          <a:xfrm>
            <a:off x="1725613" y="620713"/>
            <a:ext cx="6119812" cy="954087"/>
          </a:xfrm>
          <a:prstGeom prst="rect">
            <a:avLst/>
          </a:prstGeom>
          <a:noFill/>
          <a:ln w="9525">
            <a:noFill/>
          </a:ln>
        </p:spPr>
        <p:txBody>
          <a:bodyPr>
            <a:spAutoFit/>
          </a:bodyPr>
          <a:lstStyle/>
          <a:p>
            <a:pPr algn="ctr" eaLnBrk="1" hangingPunct="1">
              <a:spcBef>
                <a:spcPct val="50000"/>
              </a:spcBef>
            </a:pPr>
            <a:r>
              <a:rPr lang="tr-TR" altLang="en-US" sz="2800" b="1" dirty="0">
                <a:solidFill>
                  <a:schemeClr val="bg1"/>
                </a:solidFill>
                <a:latin typeface="Arial" panose="020B0604020202020204" pitchFamily="34" charset="0"/>
                <a:ea typeface="ヒラギノ角ゴ Pro W3" pitchFamily="-106" charset="-128"/>
              </a:rPr>
              <a:t>TEKİRDAĞ NAMIK KEMAL ÜNİVERSİTESİ</a:t>
            </a:r>
            <a:endParaRPr lang="en-US" altLang="en-US" sz="2800" b="1" dirty="0">
              <a:solidFill>
                <a:schemeClr val="bg1"/>
              </a:solidFill>
              <a:latin typeface="Arial" panose="020B0604020202020204" pitchFamily="34" charset="0"/>
              <a:ea typeface="ヒラギノ角ゴ Pro W3" pitchFamily="-106" charset="-128"/>
            </a:endParaRPr>
          </a:p>
        </p:txBody>
      </p:sp>
      <p:pic>
        <p:nvPicPr>
          <p:cNvPr id="7173" name="Resim 3"/>
          <p:cNvPicPr>
            <a:picLocks noChangeAspect="1"/>
          </p:cNvPicPr>
          <p:nvPr/>
        </p:nvPicPr>
        <p:blipFill>
          <a:blip r:embed="rId4"/>
          <a:stretch>
            <a:fillRect/>
          </a:stretch>
        </p:blipFill>
        <p:spPr>
          <a:xfrm>
            <a:off x="179388" y="158750"/>
            <a:ext cx="1827212" cy="1838325"/>
          </a:xfrm>
          <a:prstGeom prst="rect">
            <a:avLst/>
          </a:prstGeom>
          <a:noFill/>
          <a:ln w="9525">
            <a:noFill/>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68" decel="100000"/>
                                        <p:tgtEl>
                                          <p:spTgt spid="2"/>
                                        </p:tgtEl>
                                      </p:cBhvr>
                                    </p:animEffect>
                                    <p:animScale>
                                      <p:cBhvr>
                                        <p:cTn id="8" dur="768" decel="100000"/>
                                        <p:tgtEl>
                                          <p:spTgt spid="2"/>
                                        </p:tgtEl>
                                      </p:cBhvr>
                                      <p:from x="10000" y="10000"/>
                                      <p:to x="200000" y="450000"/>
                                    </p:animScale>
                                    <p:animScale>
                                      <p:cBhvr>
                                        <p:cTn id="9" dur="1230" accel="100000" fill="hold">
                                          <p:stCondLst>
                                            <p:cond delay="768"/>
                                          </p:stCondLst>
                                        </p:cTn>
                                        <p:tgtEl>
                                          <p:spTgt spid="2"/>
                                        </p:tgtEl>
                                      </p:cBhvr>
                                      <p:from x="200000" y="450000"/>
                                      <p:to x="100000" y="100000"/>
                                    </p:animScale>
                                    <p:set>
                                      <p:cBhvr>
                                        <p:cTn id="10" dur="768" fill="hold"/>
                                        <p:tgtEl>
                                          <p:spTgt spid="2"/>
                                        </p:tgtEl>
                                        <p:attrNameLst>
                                          <p:attrName>ppt_x</p:attrName>
                                        </p:attrNameLst>
                                      </p:cBhvr>
                                      <p:to>
                                        <p:strVal val="(0.5)"/>
                                      </p:to>
                                    </p:set>
                                    <p:anim from="(0.5)" to="(#ppt_x)" calcmode="lin" valueType="num">
                                      <p:cBhvr>
                                        <p:cTn id="11" dur="1230" accel="100000" fill="hold">
                                          <p:stCondLst>
                                            <p:cond delay="768"/>
                                          </p:stCondLst>
                                        </p:cTn>
                                        <p:tgtEl>
                                          <p:spTgt spid="2"/>
                                        </p:tgtEl>
                                        <p:attrNameLst>
                                          <p:attrName>ppt_x</p:attrName>
                                        </p:attrNameLst>
                                      </p:cBhvr>
                                    </p:anim>
                                    <p:set>
                                      <p:cBhvr>
                                        <p:cTn id="12" dur="768" fill="hold"/>
                                        <p:tgtEl>
                                          <p:spTgt spid="2"/>
                                        </p:tgtEl>
                                        <p:attrNameLst>
                                          <p:attrName>ppt_y</p:attrName>
                                        </p:attrNameLst>
                                      </p:cBhvr>
                                      <p:to>
                                        <p:strVal val="(#ppt_y+0.4)"/>
                                      </p:to>
                                    </p:set>
                                    <p:anim from="(#ppt_y+0.4)" to="(#ppt_y)" calcmode="lin" valueType="num">
                                      <p:cBhvr>
                                        <p:cTn id="13" dur="1230" accel="100000" fill="hold">
                                          <p:stCondLst>
                                            <p:cond delay="768"/>
                                          </p:stCondLst>
                                        </p:cTn>
                                        <p:tgtEl>
                                          <p:spTgt spid="2"/>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ses.wav"/>
                                        </p:tgtEl>
                                      </p:cMediaNode>
                                    </p:audio>
                                  </p:subTnLst>
                                </p:cTn>
                              </p:par>
                            </p:childTnLst>
                          </p:cTn>
                        </p:par>
                        <p:par>
                          <p:cTn id="14" fill="hold">
                            <p:stCondLst>
                              <p:cond delay="2000"/>
                            </p:stCondLst>
                            <p:childTnLst>
                              <p:par>
                                <p:cTn id="15" presetID="53" presetClass="entr" presetSubtype="16" fill="hold" grpId="0" nodeType="after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 calcmode="lin" valueType="num">
                                      <p:cBhvr>
                                        <p:cTn id="17" dur="500" fill="hold"/>
                                        <p:tgtEl>
                                          <p:spTgt spid="2051">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51">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hasCustomPrompt="1"/>
          </p:nvPr>
        </p:nvSpPr>
        <p:spPr>
          <a:xfrm>
            <a:off x="989013" y="333375"/>
            <a:ext cx="6554788" cy="1524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rPr>
              <a:t>3. </a:t>
            </a:r>
            <a:r>
              <a:rPr kumimoji="0" lang="tr-TR" altLang="en-US" sz="2800" b="1" i="0" u="sng" strike="noStrike" kern="1200" cap="all" spc="0" normalizeH="0" baseline="0" noProof="0" dirty="0" err="1">
                <a:ln w="3175" cmpd="sng">
                  <a:noFill/>
                </a:ln>
                <a:solidFill>
                  <a:schemeClr val="accent1">
                    <a:lumMod val="50000"/>
                  </a:schemeClr>
                </a:solidFill>
                <a:effectLst/>
                <a:uLnTx/>
                <a:uFillTx/>
                <a:latin typeface="+mj-lt"/>
                <a:ea typeface="+mj-ea"/>
                <a:cs typeface="+mj-cs"/>
              </a:rPr>
              <a:t>Bİtkİ</a:t>
            </a:r>
            <a:r>
              <a:rPr kumimoji="0" lang="tr-TR"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rPr>
              <a:t> </a:t>
            </a:r>
            <a:r>
              <a:rPr kumimoji="0" lang="tr-TR" altLang="en-US" sz="2800" b="1" i="0" u="sng" strike="noStrike" kern="1200" cap="all" spc="0" normalizeH="0" baseline="0" noProof="0" dirty="0" err="1">
                <a:ln w="3175" cmpd="sng">
                  <a:noFill/>
                </a:ln>
                <a:solidFill>
                  <a:schemeClr val="accent1">
                    <a:lumMod val="50000"/>
                  </a:schemeClr>
                </a:solidFill>
                <a:effectLst/>
                <a:uLnTx/>
                <a:uFillTx/>
                <a:latin typeface="+mj-lt"/>
                <a:ea typeface="+mj-ea"/>
                <a:cs typeface="+mj-cs"/>
              </a:rPr>
              <a:t>özellİklerİ</a:t>
            </a:r>
            <a:endParaRPr kumimoji="0" lang="en-US"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endParaRPr>
          </a:p>
        </p:txBody>
      </p:sp>
      <p:sp>
        <p:nvSpPr>
          <p:cNvPr id="16387" name="Rectangle 3"/>
          <p:cNvSpPr>
            <a:spLocks noGrp="1"/>
          </p:cNvSpPr>
          <p:nvPr>
            <p:ph idx="1" hasCustomPrompt="1"/>
          </p:nvPr>
        </p:nvSpPr>
        <p:spPr>
          <a:xfrm>
            <a:off x="0" y="1628775"/>
            <a:ext cx="8532813" cy="2808288"/>
          </a:xfrm>
          <a:ln/>
        </p:spPr>
        <p:txBody>
          <a:bodyPr vert="horz" wrap="square" lIns="91440" tIns="45720" rIns="91440" bIns="45720" anchor="ctr" anchorCtr="0"/>
          <a:lstStyle/>
          <a:p>
            <a:pPr lvl="1" algn="just" eaLnBrk="1" hangingPunct="1">
              <a:lnSpc>
                <a:spcPct val="150000"/>
              </a:lnSpc>
              <a:buFontTx/>
              <a:buNone/>
            </a:pPr>
            <a:r>
              <a:rPr lang="tr-TR" altLang="en-US" sz="2400" dirty="0"/>
              <a:t>	</a:t>
            </a:r>
            <a:r>
              <a:rPr lang="tr-TR" altLang="en-US" sz="2400" b="1" dirty="0">
                <a:solidFill>
                  <a:schemeClr val="bg1"/>
                </a:solidFill>
              </a:rPr>
              <a:t>	Alanda sulama sonrasında ekilmesi veya dikilmesi öngörülen bitki çeşitleri, bunların ekim, dikim, hasat tarihleri, bitki su tüketimleri ve benzeri özellikler detaylı bir biçimde irdelenmelidir. </a:t>
            </a:r>
            <a:endParaRPr lang="en-US" altLang="en-US" sz="2400" b="1" dirty="0">
              <a:solidFill>
                <a:schemeClr val="bg1"/>
              </a:solidFill>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hasCustomPrompt="1"/>
          </p:nvPr>
        </p:nvSpPr>
        <p:spPr>
          <a:xfrm>
            <a:off x="1042988" y="333375"/>
            <a:ext cx="6554788" cy="1524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rPr>
              <a:t>4. Su </a:t>
            </a:r>
            <a:r>
              <a:rPr kumimoji="0" lang="tr-TR" altLang="en-US" sz="2800" b="1" i="0" u="sng" strike="noStrike" kern="1200" cap="all" spc="0" normalizeH="0" baseline="0" noProof="0" dirty="0" err="1">
                <a:ln w="3175" cmpd="sng">
                  <a:noFill/>
                </a:ln>
                <a:solidFill>
                  <a:schemeClr val="accent1">
                    <a:lumMod val="50000"/>
                  </a:schemeClr>
                </a:solidFill>
                <a:effectLst/>
                <a:uLnTx/>
                <a:uFillTx/>
                <a:latin typeface="+mj-lt"/>
                <a:ea typeface="+mj-ea"/>
                <a:cs typeface="+mj-cs"/>
              </a:rPr>
              <a:t>kaynağI</a:t>
            </a:r>
            <a:r>
              <a:rPr kumimoji="0" lang="tr-TR"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rPr>
              <a:t> </a:t>
            </a:r>
            <a:r>
              <a:rPr kumimoji="0" lang="tr-TR" altLang="en-US" sz="2800" b="1" i="0" u="sng" strike="noStrike" kern="1200" cap="all" spc="0" normalizeH="0" baseline="0" noProof="0" dirty="0" err="1">
                <a:ln w="3175" cmpd="sng">
                  <a:noFill/>
                </a:ln>
                <a:solidFill>
                  <a:schemeClr val="accent1">
                    <a:lumMod val="50000"/>
                  </a:schemeClr>
                </a:solidFill>
                <a:effectLst/>
                <a:uLnTx/>
                <a:uFillTx/>
                <a:latin typeface="+mj-lt"/>
                <a:ea typeface="+mj-ea"/>
                <a:cs typeface="+mj-cs"/>
              </a:rPr>
              <a:t>özellİklerİ</a:t>
            </a:r>
            <a:endParaRPr kumimoji="0" lang="en-US"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endParaRPr>
          </a:p>
        </p:txBody>
      </p:sp>
      <p:sp>
        <p:nvSpPr>
          <p:cNvPr id="17411" name="Rectangle 3"/>
          <p:cNvSpPr>
            <a:spLocks noGrp="1"/>
          </p:cNvSpPr>
          <p:nvPr>
            <p:ph idx="1" hasCustomPrompt="1"/>
          </p:nvPr>
        </p:nvSpPr>
        <p:spPr>
          <a:xfrm>
            <a:off x="468313" y="1412875"/>
            <a:ext cx="8286750" cy="3975100"/>
          </a:xfrm>
          <a:ln/>
        </p:spPr>
        <p:txBody>
          <a:bodyPr vert="horz" wrap="square" lIns="91440" tIns="45720" rIns="91440" bIns="45720" anchor="ctr" anchorCtr="0"/>
          <a:lstStyle/>
          <a:p>
            <a:pPr marL="457200" lvl="1" indent="0" eaLnBrk="1" hangingPunct="1">
              <a:lnSpc>
                <a:spcPct val="140000"/>
              </a:lnSpc>
              <a:buNone/>
            </a:pPr>
            <a:r>
              <a:rPr lang="tr-TR" altLang="en-US" sz="2400" b="1" dirty="0">
                <a:solidFill>
                  <a:schemeClr val="bg1"/>
                </a:solidFill>
              </a:rPr>
              <a:t>Alana su sağlayacak kaynağın yeri, konumu, cinsi, kotu, debisi, kalitesi, pompaj biriminin gerekliliği açıkça ortaya konmalıdır. </a:t>
            </a:r>
            <a:endParaRPr lang="en-US" altLang="en-US" sz="2400" b="1" dirty="0">
              <a:solidFill>
                <a:schemeClr val="bg1"/>
              </a:solidFill>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hasCustomPrompt="1"/>
          </p:nvPr>
        </p:nvSpPr>
        <p:spPr>
          <a:xfrm>
            <a:off x="900113" y="260350"/>
            <a:ext cx="6554788" cy="1524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rPr>
              <a:t>5. </a:t>
            </a:r>
            <a:r>
              <a:rPr kumimoji="0" lang="tr-TR" altLang="en-US" sz="2800" b="1" i="0" u="sng" strike="noStrike" kern="1200" cap="all" spc="0" normalizeH="0" baseline="0" noProof="0" dirty="0" err="1">
                <a:ln w="3175" cmpd="sng">
                  <a:noFill/>
                </a:ln>
                <a:solidFill>
                  <a:schemeClr val="accent1">
                    <a:lumMod val="50000"/>
                  </a:schemeClr>
                </a:solidFill>
                <a:effectLst/>
                <a:uLnTx/>
                <a:uFillTx/>
                <a:latin typeface="+mj-lt"/>
                <a:ea typeface="+mj-ea"/>
                <a:cs typeface="+mj-cs"/>
              </a:rPr>
              <a:t>İklİm</a:t>
            </a:r>
            <a:r>
              <a:rPr kumimoji="0" lang="tr-TR"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rPr>
              <a:t> </a:t>
            </a:r>
            <a:r>
              <a:rPr kumimoji="0" lang="tr-TR" altLang="en-US" sz="2800" b="1" i="0" u="sng" strike="noStrike" kern="1200" cap="all" spc="0" normalizeH="0" baseline="0" noProof="0" dirty="0" err="1">
                <a:ln w="3175" cmpd="sng">
                  <a:noFill/>
                </a:ln>
                <a:solidFill>
                  <a:schemeClr val="accent1">
                    <a:lumMod val="50000"/>
                  </a:schemeClr>
                </a:solidFill>
                <a:effectLst/>
                <a:uLnTx/>
                <a:uFillTx/>
                <a:latin typeface="+mj-lt"/>
                <a:ea typeface="+mj-ea"/>
                <a:cs typeface="+mj-cs"/>
              </a:rPr>
              <a:t>özellİklerİ</a:t>
            </a:r>
            <a:endParaRPr kumimoji="0" lang="en-US" altLang="en-US" sz="2800" b="1" i="0" u="sng" strike="noStrike" kern="1200" cap="all" spc="0" normalizeH="0" baseline="0" noProof="0" dirty="0">
              <a:ln w="3175" cmpd="sng">
                <a:noFill/>
              </a:ln>
              <a:solidFill>
                <a:schemeClr val="accent1">
                  <a:lumMod val="50000"/>
                </a:schemeClr>
              </a:solidFill>
              <a:effectLst/>
              <a:uLnTx/>
              <a:uFillTx/>
              <a:latin typeface="+mj-lt"/>
              <a:ea typeface="+mj-ea"/>
              <a:cs typeface="+mj-cs"/>
            </a:endParaRPr>
          </a:p>
        </p:txBody>
      </p:sp>
      <p:sp>
        <p:nvSpPr>
          <p:cNvPr id="18435" name="Rectangle 3"/>
          <p:cNvSpPr>
            <a:spLocks noGrp="1"/>
          </p:cNvSpPr>
          <p:nvPr>
            <p:ph idx="1" hasCustomPrompt="1"/>
          </p:nvPr>
        </p:nvSpPr>
        <p:spPr>
          <a:xfrm>
            <a:off x="250825" y="1557338"/>
            <a:ext cx="8642350" cy="2743200"/>
          </a:xfrm>
          <a:ln/>
        </p:spPr>
        <p:txBody>
          <a:bodyPr vert="horz" wrap="square" lIns="91440" tIns="45720" rIns="91440" bIns="45720" anchor="ctr" anchorCtr="0"/>
          <a:lstStyle/>
          <a:p>
            <a:pPr marL="457200" lvl="1" indent="0" algn="just" eaLnBrk="1" hangingPunct="1">
              <a:lnSpc>
                <a:spcPct val="140000"/>
              </a:lnSpc>
              <a:buNone/>
            </a:pPr>
            <a:r>
              <a:rPr lang="tr-TR" altLang="en-US" sz="2400" b="1" dirty="0">
                <a:solidFill>
                  <a:schemeClr val="bg1"/>
                </a:solidFill>
              </a:rPr>
              <a:t>Proje alanının, enlem boylam dereceleri, deniz seviyesinden yüksekliği, ilk son don tarihleri, yağış, rüzgar, bağıl nem, solar radyasyon gibi parametreler söz konusu alan için belirlenmelidir. </a:t>
            </a:r>
            <a:endParaRPr lang="en-US" altLang="en-US" sz="2400" b="1" dirty="0">
              <a:solidFill>
                <a:schemeClr val="bg1"/>
              </a:solidFill>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hasCustomPrompt="1"/>
          </p:nvPr>
        </p:nvSpPr>
        <p:spPr>
          <a:xfrm>
            <a:off x="684213" y="404813"/>
            <a:ext cx="6554788" cy="1524000"/>
          </a:xfrm>
        </p:spPr>
        <p:txBody>
          <a:bodyPr vert="horz" lIns="91440" tIns="45720" rIns="91440" bIns="45720" rtlCol="0" anchor="ctr"/>
          <a:lstStyle/>
          <a:p>
            <a:pPr eaLnBrk="1" hangingPunct="1">
              <a:buNone/>
            </a:pPr>
            <a:r>
              <a:rPr lang="tr-TR" altLang="en-US" sz="2800" b="1" u="sng" dirty="0">
                <a:solidFill>
                  <a:srgbClr val="3B0301"/>
                </a:solidFill>
              </a:rPr>
              <a:t>6. DİĞER BİLGİLER</a:t>
            </a:r>
            <a:endParaRPr lang="en-US" altLang="en-US" sz="2800" b="1" u="sng" dirty="0">
              <a:solidFill>
                <a:srgbClr val="3B0301"/>
              </a:solidFill>
            </a:endParaRPr>
          </a:p>
        </p:txBody>
      </p:sp>
      <p:sp>
        <p:nvSpPr>
          <p:cNvPr id="19459" name="Rectangle 3"/>
          <p:cNvSpPr>
            <a:spLocks noGrp="1"/>
          </p:cNvSpPr>
          <p:nvPr>
            <p:ph idx="1" hasCustomPrompt="1"/>
          </p:nvPr>
        </p:nvSpPr>
        <p:spPr>
          <a:xfrm>
            <a:off x="533400" y="1557338"/>
            <a:ext cx="8215313" cy="2743200"/>
          </a:xfrm>
          <a:ln/>
        </p:spPr>
        <p:txBody>
          <a:bodyPr vert="horz" wrap="square" lIns="91440" tIns="45720" rIns="91440" bIns="45720" anchor="ctr" anchorCtr="0"/>
          <a:lstStyle/>
          <a:p>
            <a:pPr marL="457200" lvl="1" indent="0" algn="just" eaLnBrk="1" hangingPunct="1">
              <a:lnSpc>
                <a:spcPct val="140000"/>
              </a:lnSpc>
              <a:buNone/>
            </a:pPr>
            <a:r>
              <a:rPr lang="tr-TR" altLang="en-US" sz="2400" b="1" dirty="0">
                <a:solidFill>
                  <a:schemeClr val="bg1"/>
                </a:solidFill>
              </a:rPr>
              <a:t>Planlamayı etkileyebilecek tüm bilgilerdir. Bu bilgiler mevcut ise SAT haritalarından alınır. </a:t>
            </a:r>
            <a:endParaRPr lang="en-US" altLang="en-US" sz="2400" b="1" dirty="0">
              <a:solidFill>
                <a:schemeClr val="bg1"/>
              </a:solidFill>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hasCustomPrompt="1"/>
          </p:nvPr>
        </p:nvSpPr>
        <p:spPr>
          <a:xfrm>
            <a:off x="323850" y="0"/>
            <a:ext cx="8712200" cy="1524000"/>
          </a:xfrm>
        </p:spPr>
        <p:txBody>
          <a:bodyPr vert="horz" lIns="91440" tIns="45720" rIns="91440" bIns="45720" rtlCol="0" anchor="ctr"/>
          <a:lstStyle/>
          <a:p>
            <a:pPr eaLnBrk="1" hangingPunct="1">
              <a:buNone/>
            </a:pPr>
            <a:r>
              <a:rPr lang="tr-TR" altLang="en-US" sz="2800" b="1" dirty="0">
                <a:solidFill>
                  <a:srgbClr val="3B0301"/>
                </a:solidFill>
                <a:latin typeface="Times New Roman" panose="02020603050405020304" pitchFamily="18" charset="0"/>
                <a:cs typeface="Times New Roman" panose="02020603050405020304" pitchFamily="18" charset="0"/>
              </a:rPr>
              <a:t>1. ARAZİNİN UYGUN BOYUTLU PARSELLERE AYRILMASI</a:t>
            </a:r>
            <a:endParaRPr lang="en-US" altLang="en-US" sz="2800" b="1" dirty="0">
              <a:solidFill>
                <a:srgbClr val="3B0301"/>
              </a:solidFill>
              <a:latin typeface="Times New Roman" panose="02020603050405020304" pitchFamily="18" charset="0"/>
              <a:ea typeface="Times New Roman" panose="02020603050405020304" pitchFamily="18" charset="0"/>
            </a:endParaRPr>
          </a:p>
        </p:txBody>
      </p:sp>
      <p:sp>
        <p:nvSpPr>
          <p:cNvPr id="17411" name="Rectangle 3"/>
          <p:cNvSpPr>
            <a:spLocks noGrp="1" noChangeArrowheads="1"/>
          </p:cNvSpPr>
          <p:nvPr>
            <p:ph idx="1" hasCustomPrompt="1"/>
          </p:nvPr>
        </p:nvSpPr>
        <p:spPr>
          <a:xfrm>
            <a:off x="427038" y="1341438"/>
            <a:ext cx="8466138" cy="5256213"/>
          </a:xfrm>
        </p:spPr>
        <p:txBody>
          <a:bodyPr vert="horz" wrap="square" lIns="91440" tIns="45720" rIns="91440" bIns="45720" numCol="1" rtlCol="0" anchor="ctr" anchorCtr="0" compatLnSpc="1"/>
          <a:lstStyle/>
          <a:p>
            <a:pPr lvl="1" algn="just" eaLnBrk="1" hangingPunct="1"/>
            <a:r>
              <a:rPr lang="tr-TR" altLang="en-US" sz="2200" b="1" dirty="0">
                <a:solidFill>
                  <a:schemeClr val="bg1"/>
                </a:solidFill>
              </a:rPr>
              <a:t>Alanda öncelikle erozyona neden olmayacak maksimum akış uzunluğunun belirlenmesi gerekir. Bu değere göre, sulama sahası için uygun parsel boyutları belirlenebilir. Maksimum akış uzunluğuna etki eden 4 faktör; </a:t>
            </a:r>
          </a:p>
          <a:p>
            <a:pPr lvl="1" algn="just" eaLnBrk="1" hangingPunct="1">
              <a:buNone/>
            </a:pPr>
            <a:r>
              <a:rPr lang="tr-TR" altLang="en-US" sz="2200" b="1" dirty="0">
                <a:solidFill>
                  <a:schemeClr val="bg1"/>
                </a:solidFill>
              </a:rPr>
              <a:t>1. Toprak bünyesi: L</a:t>
            </a:r>
            <a:r>
              <a:rPr lang="tr-TR" altLang="en-US" sz="2200" b="1" baseline="-25000" dirty="0">
                <a:solidFill>
                  <a:schemeClr val="bg1"/>
                </a:solidFill>
              </a:rPr>
              <a:t>max</a:t>
            </a:r>
            <a:r>
              <a:rPr lang="tr-TR" altLang="en-US" sz="2200" b="1" dirty="0">
                <a:solidFill>
                  <a:schemeClr val="bg1"/>
                </a:solidFill>
              </a:rPr>
              <a:t>; Ağır bünyeli topraklarda fazla, hafif bünyeli topraklarda düşüktür.</a:t>
            </a:r>
          </a:p>
          <a:p>
            <a:pPr lvl="1" algn="just" eaLnBrk="1" hangingPunct="1">
              <a:buNone/>
            </a:pPr>
            <a:r>
              <a:rPr lang="tr-TR" altLang="en-US" sz="2200" b="1" dirty="0">
                <a:solidFill>
                  <a:schemeClr val="bg1"/>
                </a:solidFill>
              </a:rPr>
              <a:t>2. Arazi eğimi: L</a:t>
            </a:r>
            <a:r>
              <a:rPr lang="tr-TR" altLang="en-US" sz="2200" b="1" baseline="-25000" dirty="0">
                <a:solidFill>
                  <a:schemeClr val="bg1"/>
                </a:solidFill>
              </a:rPr>
              <a:t>max</a:t>
            </a:r>
            <a:r>
              <a:rPr lang="tr-TR" altLang="en-US" sz="2200" b="1" dirty="0">
                <a:solidFill>
                  <a:schemeClr val="bg1"/>
                </a:solidFill>
              </a:rPr>
              <a:t>; Eğim fazla ise düşük, eğim düşük ise fazladır. </a:t>
            </a:r>
          </a:p>
          <a:p>
            <a:pPr lvl="1" algn="just" eaLnBrk="1" hangingPunct="1">
              <a:buNone/>
            </a:pPr>
            <a:r>
              <a:rPr lang="tr-TR" altLang="en-US" sz="2200" b="1" dirty="0">
                <a:solidFill>
                  <a:schemeClr val="bg1"/>
                </a:solidFill>
              </a:rPr>
              <a:t>3. Suyun debisi: L</a:t>
            </a:r>
            <a:r>
              <a:rPr lang="tr-TR" altLang="en-US" sz="2200" b="1" baseline="-25000" dirty="0">
                <a:solidFill>
                  <a:schemeClr val="bg1"/>
                </a:solidFill>
              </a:rPr>
              <a:t>max</a:t>
            </a:r>
            <a:r>
              <a:rPr lang="tr-TR" altLang="en-US" sz="2200" b="1" dirty="0">
                <a:solidFill>
                  <a:schemeClr val="bg1"/>
                </a:solidFill>
              </a:rPr>
              <a:t>; Suyun debisi fazla ise artar, az ise düşer. </a:t>
            </a:r>
          </a:p>
          <a:p>
            <a:pPr lvl="1" algn="just" eaLnBrk="1" hangingPunct="1">
              <a:buNone/>
            </a:pPr>
            <a:r>
              <a:rPr lang="tr-TR" altLang="en-US" sz="2200" b="1" dirty="0">
                <a:solidFill>
                  <a:schemeClr val="bg1"/>
                </a:solidFill>
              </a:rPr>
              <a:t>4. Sulama yöntemi:L</a:t>
            </a:r>
            <a:r>
              <a:rPr lang="tr-TR" altLang="en-US" sz="2200" b="1" baseline="-25000" dirty="0">
                <a:solidFill>
                  <a:schemeClr val="bg1"/>
                </a:solidFill>
              </a:rPr>
              <a:t>max</a:t>
            </a:r>
            <a:r>
              <a:rPr lang="tr-TR" altLang="en-US" sz="2200" b="1" dirty="0">
                <a:solidFill>
                  <a:schemeClr val="bg1"/>
                </a:solidFill>
              </a:rPr>
              <a:t>; Karık ve uzun tava yöntemlerinde fazla, tava sulama yönteminde düşüktür. </a:t>
            </a:r>
            <a:endParaRPr lang="tr-TR" altLang="en-US" sz="1500" b="1" dirty="0"/>
          </a:p>
          <a:p>
            <a:pPr lvl="1" algn="just" eaLnBrk="1" hangingPunct="1">
              <a:lnSpc>
                <a:spcPct val="130000"/>
              </a:lnSpc>
              <a:buFontTx/>
              <a:buNone/>
            </a:pPr>
            <a:endParaRPr lang="en-US" altLang="en-US" sz="1500" b="1" dirty="0"/>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97" name="Group 49"/>
          <p:cNvGraphicFramePr>
            <a:graphicFrameLocks noGrp="1"/>
          </p:cNvGraphicFramePr>
          <p:nvPr>
            <p:ph type="tbl" idx="1"/>
          </p:nvPr>
        </p:nvGraphicFramePr>
        <p:xfrm>
          <a:off x="457200" y="1600200"/>
          <a:ext cx="8229600" cy="4560887"/>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755776">
                <a:tc row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Arazinin </a:t>
                      </a:r>
                    </a:p>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Eğimi</a:t>
                      </a:r>
                    </a:p>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Toprak Bünyesi</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786769">
                <a:tc vMerge="1">
                  <a:txBody>
                    <a:bodyPr/>
                    <a:lstStyle/>
                    <a:p>
                      <a:endParaRPr lang="tr-T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Hafif</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Orta</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1" i="0" u="none" strike="noStrike" cap="none" normalizeH="0" baseline="0" dirty="0">
                          <a:ln>
                            <a:noFill/>
                          </a:ln>
                          <a:solidFill>
                            <a:schemeClr val="accent1">
                              <a:lumMod val="75000"/>
                            </a:schemeClr>
                          </a:solidFill>
                          <a:effectLst/>
                          <a:latin typeface="Arial" panose="020B0604020202020204" pitchFamily="34" charset="0"/>
                          <a:ea typeface="ヒラギノ角ゴ Pro W3" pitchFamily="-106" charset="-128"/>
                        </a:rPr>
                        <a:t>Ağır</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5776">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0,25</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80 – 180 </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240 – 290 </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340 – 380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418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0,50</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50 – 120 </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160 – 200 </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240 – 260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2601">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0,75</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40 – 100 </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120 – 160 </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180 – 210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55776">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1,00</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30 – 80 </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a:ln>
                            <a:noFill/>
                          </a:ln>
                          <a:solidFill>
                            <a:schemeClr val="bg1"/>
                          </a:solidFill>
                          <a:effectLst/>
                          <a:latin typeface="Arial" panose="020B0604020202020204" pitchFamily="34" charset="0"/>
                          <a:ea typeface="ヒラギノ角ゴ Pro W3" pitchFamily="-106" charset="-128"/>
                        </a:rPr>
                        <a:t>100 – 130 </a:t>
                      </a:r>
                    </a:p>
                  </a:txBody>
                  <a:tcPr marT="45728" marB="4572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tr-TR" sz="2800" b="0" i="1" u="none" strike="noStrike" cap="none" normalizeH="0" baseline="0" dirty="0">
                          <a:ln>
                            <a:noFill/>
                          </a:ln>
                          <a:solidFill>
                            <a:schemeClr val="bg1"/>
                          </a:solidFill>
                          <a:effectLst/>
                          <a:latin typeface="Arial" panose="020B0604020202020204" pitchFamily="34" charset="0"/>
                          <a:ea typeface="ヒラギノ角ゴ Pro W3" pitchFamily="-106" charset="-128"/>
                        </a:rPr>
                        <a:t>150 – 180 </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1540" name="Text Box 50"/>
          <p:cNvSpPr txBox="1"/>
          <p:nvPr/>
        </p:nvSpPr>
        <p:spPr>
          <a:xfrm>
            <a:off x="539750" y="476250"/>
            <a:ext cx="8064500" cy="457200"/>
          </a:xfrm>
          <a:prstGeom prst="rect">
            <a:avLst/>
          </a:prstGeom>
          <a:noFill/>
          <a:ln w="9525">
            <a:noFill/>
          </a:ln>
        </p:spPr>
        <p:txBody>
          <a:bodyPr>
            <a:spAutoFit/>
          </a:bodyPr>
          <a:lstStyle/>
          <a:p>
            <a:pPr algn="ctr" eaLnBrk="1" hangingPunct="1">
              <a:spcBef>
                <a:spcPct val="50000"/>
              </a:spcBef>
            </a:pPr>
            <a:r>
              <a:rPr lang="tr-TR" altLang="en-US" sz="2400" b="1" dirty="0">
                <a:solidFill>
                  <a:schemeClr val="bg1"/>
                </a:solidFill>
                <a:latin typeface="Arial" panose="020B0604020202020204" pitchFamily="34" charset="0"/>
                <a:ea typeface="ヒラギノ角ゴ Pro W3" pitchFamily="-106" charset="-128"/>
              </a:rPr>
              <a:t>Planlamada Dikkate Alınacak L</a:t>
            </a:r>
            <a:r>
              <a:rPr lang="tr-TR" altLang="en-US" sz="2400" b="1" baseline="-25000" dirty="0">
                <a:solidFill>
                  <a:schemeClr val="bg1"/>
                </a:solidFill>
                <a:latin typeface="Arial" panose="020B0604020202020204" pitchFamily="34" charset="0"/>
                <a:ea typeface="ヒラギノ角ゴ Pro W3" pitchFamily="-106" charset="-128"/>
              </a:rPr>
              <a:t>max</a:t>
            </a:r>
            <a:r>
              <a:rPr lang="tr-TR" altLang="en-US" sz="2400" b="1" dirty="0">
                <a:solidFill>
                  <a:schemeClr val="bg1"/>
                </a:solidFill>
                <a:latin typeface="Arial" panose="020B0604020202020204" pitchFamily="34" charset="0"/>
                <a:ea typeface="ヒラギノ角ゴ Pro W3" pitchFamily="-106" charset="-128"/>
              </a:rPr>
              <a:t> Değerleri</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p:cNvSpPr>
          <p:nvPr>
            <p:ph idx="1" hasCustomPrompt="1"/>
          </p:nvPr>
        </p:nvSpPr>
        <p:spPr>
          <a:xfrm>
            <a:off x="457200" y="476250"/>
            <a:ext cx="8229600" cy="6121400"/>
          </a:xfrm>
          <a:ln/>
        </p:spPr>
        <p:txBody>
          <a:bodyPr vert="horz" wrap="square" lIns="91440" tIns="45720" rIns="91440" bIns="45720" anchor="ctr" anchorCtr="0"/>
          <a:lstStyle/>
          <a:p>
            <a:pPr eaLnBrk="1" hangingPunct="1"/>
            <a:endParaRPr lang="tr-TR" altLang="en-US" dirty="0"/>
          </a:p>
          <a:p>
            <a:pPr eaLnBrk="1" hangingPunct="1"/>
            <a:endParaRPr lang="tr-TR" altLang="en-US" dirty="0"/>
          </a:p>
          <a:p>
            <a:pPr lvl="4" eaLnBrk="1" hangingPunct="1"/>
            <a:endParaRPr lang="tr-TR" altLang="en-US" dirty="0"/>
          </a:p>
        </p:txBody>
      </p:sp>
      <p:sp>
        <p:nvSpPr>
          <p:cNvPr id="24579" name="Line 4"/>
          <p:cNvSpPr>
            <a:spLocks noChangeShapeType="1"/>
          </p:cNvSpPr>
          <p:nvPr/>
        </p:nvSpPr>
        <p:spPr bwMode="auto">
          <a:xfrm>
            <a:off x="1619250" y="1974850"/>
            <a:ext cx="6049963"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4580" name="Line 5"/>
          <p:cNvSpPr>
            <a:spLocks noChangeShapeType="1"/>
          </p:cNvSpPr>
          <p:nvPr/>
        </p:nvSpPr>
        <p:spPr bwMode="auto">
          <a:xfrm>
            <a:off x="1979613" y="4857750"/>
            <a:ext cx="5689600"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4581" name="Line 6"/>
          <p:cNvSpPr>
            <a:spLocks noChangeShapeType="1"/>
          </p:cNvSpPr>
          <p:nvPr/>
        </p:nvSpPr>
        <p:spPr bwMode="auto">
          <a:xfrm>
            <a:off x="1974850" y="1982788"/>
            <a:ext cx="0" cy="2881312"/>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4582" name="Line 7"/>
          <p:cNvSpPr>
            <a:spLocks noChangeShapeType="1"/>
          </p:cNvSpPr>
          <p:nvPr/>
        </p:nvSpPr>
        <p:spPr bwMode="auto">
          <a:xfrm>
            <a:off x="890588" y="1974850"/>
            <a:ext cx="650875"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4583" name="Line 8"/>
          <p:cNvSpPr>
            <a:spLocks noChangeShapeType="1"/>
          </p:cNvSpPr>
          <p:nvPr/>
        </p:nvSpPr>
        <p:spPr bwMode="auto">
          <a:xfrm flipH="1">
            <a:off x="1547813" y="1839913"/>
            <a:ext cx="146050" cy="287337"/>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2546" name="AutoShape 10"/>
          <p:cNvSpPr/>
          <p:nvPr/>
        </p:nvSpPr>
        <p:spPr>
          <a:xfrm>
            <a:off x="684213" y="1873250"/>
            <a:ext cx="215900" cy="215900"/>
          </a:xfrm>
          <a:prstGeom prst="flowChartSummingJunction">
            <a:avLst/>
          </a:prstGeom>
          <a:solidFill>
            <a:schemeClr val="accent1"/>
          </a:solidFill>
          <a:ln w="9525" cap="flat" cmpd="sng">
            <a:solidFill>
              <a:schemeClr val="tx1"/>
            </a:solidFill>
            <a:prstDash val="solid"/>
            <a:headEnd type="none" w="med" len="med"/>
            <a:tailEnd type="none" w="med" len="med"/>
          </a:ln>
        </p:spPr>
        <p:txBody>
          <a:bodyPr wrap="none" anchor="ctr" anchorCtr="0"/>
          <a:lstStyle/>
          <a:p>
            <a:pPr eaLnBrk="1" hangingPunct="1"/>
            <a:endParaRPr lang="en-US" altLang="en-US" dirty="0">
              <a:latin typeface="Arial" panose="020B0604020202020204" pitchFamily="34" charset="0"/>
              <a:ea typeface="ヒラギノ角ゴ Pro W3" pitchFamily="-106" charset="-128"/>
            </a:endParaRPr>
          </a:p>
        </p:txBody>
      </p:sp>
      <p:sp>
        <p:nvSpPr>
          <p:cNvPr id="24585" name="Line 11"/>
          <p:cNvSpPr>
            <a:spLocks noChangeShapeType="1"/>
          </p:cNvSpPr>
          <p:nvPr/>
        </p:nvSpPr>
        <p:spPr bwMode="auto">
          <a:xfrm>
            <a:off x="3913188" y="1982788"/>
            <a:ext cx="0" cy="2881312"/>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4586" name="Line 12"/>
          <p:cNvSpPr>
            <a:spLocks noChangeShapeType="1"/>
          </p:cNvSpPr>
          <p:nvPr/>
        </p:nvSpPr>
        <p:spPr bwMode="auto">
          <a:xfrm>
            <a:off x="5937250" y="1982788"/>
            <a:ext cx="0" cy="2881312"/>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2553" name="Line 14"/>
          <p:cNvSpPr/>
          <p:nvPr/>
        </p:nvSpPr>
        <p:spPr>
          <a:xfrm>
            <a:off x="3878263" y="1982788"/>
            <a:ext cx="0" cy="3278187"/>
          </a:xfrm>
          <a:prstGeom prst="line">
            <a:avLst/>
          </a:prstGeom>
          <a:ln w="28575" cap="flat" cmpd="sng">
            <a:solidFill>
              <a:srgbClr val="C00000"/>
            </a:solidFill>
            <a:prstDash val="dash"/>
            <a:headEnd type="none" w="med" len="med"/>
            <a:tailEnd type="triangle" w="med" len="med"/>
          </a:ln>
        </p:spPr>
        <p:txBody>
          <a:bodyPr/>
          <a:lstStyle/>
          <a:p>
            <a:endParaRPr lang="tr-TR"/>
          </a:p>
        </p:txBody>
      </p:sp>
      <p:sp>
        <p:nvSpPr>
          <p:cNvPr id="22554" name="Line 17"/>
          <p:cNvSpPr/>
          <p:nvPr/>
        </p:nvSpPr>
        <p:spPr>
          <a:xfrm>
            <a:off x="5905500" y="1966913"/>
            <a:ext cx="0" cy="3278187"/>
          </a:xfrm>
          <a:prstGeom prst="line">
            <a:avLst/>
          </a:prstGeom>
          <a:ln w="28575" cap="flat" cmpd="sng">
            <a:solidFill>
              <a:srgbClr val="C00000"/>
            </a:solidFill>
            <a:prstDash val="dash"/>
            <a:headEnd type="none" w="med" len="med"/>
            <a:tailEnd type="triangle" w="med" len="med"/>
          </a:ln>
        </p:spPr>
        <p:txBody>
          <a:bodyPr/>
          <a:lstStyle/>
          <a:p>
            <a:endParaRPr lang="tr-TR"/>
          </a:p>
        </p:txBody>
      </p:sp>
      <p:sp>
        <p:nvSpPr>
          <p:cNvPr id="22555" name="Line 18"/>
          <p:cNvSpPr/>
          <p:nvPr/>
        </p:nvSpPr>
        <p:spPr>
          <a:xfrm>
            <a:off x="7669213" y="1982788"/>
            <a:ext cx="0" cy="3278187"/>
          </a:xfrm>
          <a:prstGeom prst="line">
            <a:avLst/>
          </a:prstGeom>
          <a:ln w="28575" cap="flat" cmpd="sng">
            <a:solidFill>
              <a:srgbClr val="C00000"/>
            </a:solidFill>
            <a:prstDash val="dash"/>
            <a:headEnd type="none" w="med" len="med"/>
            <a:tailEnd type="triangle" w="med" len="med"/>
          </a:ln>
        </p:spPr>
        <p:txBody>
          <a:bodyPr/>
          <a:lstStyle/>
          <a:p>
            <a:endParaRPr lang="tr-TR"/>
          </a:p>
        </p:txBody>
      </p:sp>
      <p:sp>
        <p:nvSpPr>
          <p:cNvPr id="24591" name="Text Box 20"/>
          <p:cNvSpPr txBox="1">
            <a:spLocks noChangeArrowheads="1"/>
          </p:cNvSpPr>
          <p:nvPr/>
        </p:nvSpPr>
        <p:spPr bwMode="auto">
          <a:xfrm>
            <a:off x="611188" y="2198688"/>
            <a:ext cx="792163" cy="457200"/>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Su Kaynağı</a:t>
            </a:r>
          </a:p>
        </p:txBody>
      </p:sp>
      <p:sp>
        <p:nvSpPr>
          <p:cNvPr id="22557" name="Line 24"/>
          <p:cNvSpPr/>
          <p:nvPr/>
        </p:nvSpPr>
        <p:spPr>
          <a:xfrm>
            <a:off x="2341563" y="2847975"/>
            <a:ext cx="1079500" cy="0"/>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2558" name="Line 25"/>
          <p:cNvSpPr/>
          <p:nvPr/>
        </p:nvSpPr>
        <p:spPr>
          <a:xfrm>
            <a:off x="3421063" y="3495675"/>
            <a:ext cx="431800" cy="360363"/>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2559" name="Line 26"/>
          <p:cNvSpPr/>
          <p:nvPr/>
        </p:nvSpPr>
        <p:spPr>
          <a:xfrm flipH="1" flipV="1">
            <a:off x="3924300" y="3279775"/>
            <a:ext cx="215900" cy="576263"/>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2560" name="Line 27"/>
          <p:cNvSpPr/>
          <p:nvPr/>
        </p:nvSpPr>
        <p:spPr>
          <a:xfrm>
            <a:off x="4284663" y="2847975"/>
            <a:ext cx="1079500" cy="0"/>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2561" name="Line 28"/>
          <p:cNvSpPr/>
          <p:nvPr/>
        </p:nvSpPr>
        <p:spPr>
          <a:xfrm>
            <a:off x="6227763" y="2847975"/>
            <a:ext cx="1079500" cy="0"/>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2562" name="Text Box 29"/>
          <p:cNvSpPr txBox="1"/>
          <p:nvPr/>
        </p:nvSpPr>
        <p:spPr>
          <a:xfrm>
            <a:off x="817563" y="1085850"/>
            <a:ext cx="6334125" cy="366713"/>
          </a:xfrm>
          <a:prstGeom prst="rect">
            <a:avLst/>
          </a:prstGeom>
          <a:noFill/>
          <a:ln w="9525">
            <a:noFill/>
          </a:ln>
        </p:spPr>
        <p:txBody>
          <a:bodyPr>
            <a:spAutoFit/>
          </a:bodyPr>
          <a:lstStyle/>
          <a:p>
            <a:pPr eaLnBrk="1" hangingPunct="1">
              <a:spcBef>
                <a:spcPct val="50000"/>
              </a:spcBef>
            </a:pPr>
            <a:r>
              <a:rPr lang="tr-TR" altLang="en-US" b="1" dirty="0">
                <a:solidFill>
                  <a:schemeClr val="bg1"/>
                </a:solidFill>
                <a:latin typeface="Arial" panose="020B0604020202020204" pitchFamily="34" charset="0"/>
                <a:ea typeface="ヒラギノ角ゴ Pro W3" pitchFamily="-106" charset="-128"/>
              </a:rPr>
              <a:t>a) Tek yönlü eğim koşulları</a:t>
            </a:r>
          </a:p>
        </p:txBody>
      </p:sp>
      <p:sp>
        <p:nvSpPr>
          <p:cNvPr id="2" name="Line 30"/>
          <p:cNvSpPr>
            <a:spLocks noChangeShapeType="1"/>
          </p:cNvSpPr>
          <p:nvPr/>
        </p:nvSpPr>
        <p:spPr bwMode="auto">
          <a:xfrm flipH="1">
            <a:off x="1479550" y="1839913"/>
            <a:ext cx="144463" cy="287337"/>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3" name="Freeform 31"/>
          <p:cNvSpPr/>
          <p:nvPr/>
        </p:nvSpPr>
        <p:spPr bwMode="auto">
          <a:xfrm>
            <a:off x="1909763" y="1695450"/>
            <a:ext cx="1727200" cy="4176713"/>
          </a:xfrm>
          <a:custGeom>
            <a:avLst/>
            <a:gdLst>
              <a:gd name="T0" fmla="*/ 2147483646 w 1088"/>
              <a:gd name="T1" fmla="*/ 0 h 2631"/>
              <a:gd name="T2" fmla="*/ 2147483646 w 1088"/>
              <a:gd name="T3" fmla="*/ 2147483646 h 2631"/>
              <a:gd name="T4" fmla="*/ 2147483646 w 1088"/>
              <a:gd name="T5" fmla="*/ 2147483646 h 2631"/>
              <a:gd name="T6" fmla="*/ 0 w 1088"/>
              <a:gd name="T7" fmla="*/ 2147483646 h 2631"/>
              <a:gd name="T8" fmla="*/ 0 60000 65536"/>
              <a:gd name="T9" fmla="*/ 0 60000 65536"/>
              <a:gd name="T10" fmla="*/ 0 60000 65536"/>
              <a:gd name="T11" fmla="*/ 0 60000 65536"/>
              <a:gd name="T12" fmla="*/ 0 w 1088"/>
              <a:gd name="T13" fmla="*/ 0 h 2631"/>
              <a:gd name="T14" fmla="*/ 1088 w 1088"/>
              <a:gd name="T15" fmla="*/ 2631 h 2631"/>
            </a:gdLst>
            <a:ahLst/>
            <a:cxnLst>
              <a:cxn ang="T8">
                <a:pos x="T0" y="T1"/>
              </a:cxn>
              <a:cxn ang="T9">
                <a:pos x="T2" y="T3"/>
              </a:cxn>
              <a:cxn ang="T10">
                <a:pos x="T4" y="T5"/>
              </a:cxn>
              <a:cxn ang="T11">
                <a:pos x="T6" y="T7"/>
              </a:cxn>
            </a:cxnLst>
            <a:rect l="T12" t="T13" r="T14" b="T15"/>
            <a:pathLst>
              <a:path w="1088" h="2631">
                <a:moveTo>
                  <a:pt x="1088" y="0"/>
                </a:moveTo>
                <a:cubicBezTo>
                  <a:pt x="891" y="113"/>
                  <a:pt x="695" y="226"/>
                  <a:pt x="589" y="589"/>
                </a:cubicBezTo>
                <a:cubicBezTo>
                  <a:pt x="483" y="952"/>
                  <a:pt x="551" y="1837"/>
                  <a:pt x="453" y="2177"/>
                </a:cubicBezTo>
                <a:cubicBezTo>
                  <a:pt x="355" y="2517"/>
                  <a:pt x="75" y="2555"/>
                  <a:pt x="0" y="2631"/>
                </a:cubicBezTo>
              </a:path>
            </a:pathLst>
          </a:custGeom>
          <a:noFill/>
          <a:ln w="28575">
            <a:solidFill>
              <a:schemeClr val="bg2">
                <a:lumMod val="50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4" name="Freeform 32"/>
          <p:cNvSpPr/>
          <p:nvPr/>
        </p:nvSpPr>
        <p:spPr bwMode="auto">
          <a:xfrm>
            <a:off x="3783013" y="1622425"/>
            <a:ext cx="1727200" cy="4176713"/>
          </a:xfrm>
          <a:custGeom>
            <a:avLst/>
            <a:gdLst>
              <a:gd name="T0" fmla="*/ 2147483646 w 1088"/>
              <a:gd name="T1" fmla="*/ 0 h 2631"/>
              <a:gd name="T2" fmla="*/ 2147483646 w 1088"/>
              <a:gd name="T3" fmla="*/ 2147483646 h 2631"/>
              <a:gd name="T4" fmla="*/ 2147483646 w 1088"/>
              <a:gd name="T5" fmla="*/ 2147483646 h 2631"/>
              <a:gd name="T6" fmla="*/ 0 w 1088"/>
              <a:gd name="T7" fmla="*/ 2147483646 h 2631"/>
              <a:gd name="T8" fmla="*/ 0 60000 65536"/>
              <a:gd name="T9" fmla="*/ 0 60000 65536"/>
              <a:gd name="T10" fmla="*/ 0 60000 65536"/>
              <a:gd name="T11" fmla="*/ 0 60000 65536"/>
              <a:gd name="T12" fmla="*/ 0 w 1088"/>
              <a:gd name="T13" fmla="*/ 0 h 2631"/>
              <a:gd name="T14" fmla="*/ 1088 w 1088"/>
              <a:gd name="T15" fmla="*/ 2631 h 2631"/>
            </a:gdLst>
            <a:ahLst/>
            <a:cxnLst>
              <a:cxn ang="T8">
                <a:pos x="T0" y="T1"/>
              </a:cxn>
              <a:cxn ang="T9">
                <a:pos x="T2" y="T3"/>
              </a:cxn>
              <a:cxn ang="T10">
                <a:pos x="T4" y="T5"/>
              </a:cxn>
              <a:cxn ang="T11">
                <a:pos x="T6" y="T7"/>
              </a:cxn>
            </a:cxnLst>
            <a:rect l="T12" t="T13" r="T14" b="T15"/>
            <a:pathLst>
              <a:path w="1088" h="2631">
                <a:moveTo>
                  <a:pt x="1088" y="0"/>
                </a:moveTo>
                <a:cubicBezTo>
                  <a:pt x="891" y="113"/>
                  <a:pt x="695" y="226"/>
                  <a:pt x="589" y="589"/>
                </a:cubicBezTo>
                <a:cubicBezTo>
                  <a:pt x="483" y="952"/>
                  <a:pt x="551" y="1837"/>
                  <a:pt x="453" y="2177"/>
                </a:cubicBezTo>
                <a:cubicBezTo>
                  <a:pt x="355" y="2517"/>
                  <a:pt x="75" y="2555"/>
                  <a:pt x="0" y="2631"/>
                </a:cubicBezTo>
              </a:path>
            </a:pathLst>
          </a:custGeom>
          <a:noFill/>
          <a:ln w="28575">
            <a:solidFill>
              <a:schemeClr val="bg2">
                <a:lumMod val="50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4604" name="Freeform 33"/>
          <p:cNvSpPr/>
          <p:nvPr/>
        </p:nvSpPr>
        <p:spPr bwMode="auto">
          <a:xfrm>
            <a:off x="5653088" y="1550988"/>
            <a:ext cx="1727200" cy="4176713"/>
          </a:xfrm>
          <a:custGeom>
            <a:avLst/>
            <a:gdLst>
              <a:gd name="T0" fmla="*/ 2147483646 w 1088"/>
              <a:gd name="T1" fmla="*/ 0 h 2631"/>
              <a:gd name="T2" fmla="*/ 2147483646 w 1088"/>
              <a:gd name="T3" fmla="*/ 2147483646 h 2631"/>
              <a:gd name="T4" fmla="*/ 2147483646 w 1088"/>
              <a:gd name="T5" fmla="*/ 2147483646 h 2631"/>
              <a:gd name="T6" fmla="*/ 0 w 1088"/>
              <a:gd name="T7" fmla="*/ 2147483646 h 2631"/>
              <a:gd name="T8" fmla="*/ 0 60000 65536"/>
              <a:gd name="T9" fmla="*/ 0 60000 65536"/>
              <a:gd name="T10" fmla="*/ 0 60000 65536"/>
              <a:gd name="T11" fmla="*/ 0 60000 65536"/>
              <a:gd name="T12" fmla="*/ 0 w 1088"/>
              <a:gd name="T13" fmla="*/ 0 h 2631"/>
              <a:gd name="T14" fmla="*/ 1088 w 1088"/>
              <a:gd name="T15" fmla="*/ 2631 h 2631"/>
            </a:gdLst>
            <a:ahLst/>
            <a:cxnLst>
              <a:cxn ang="T8">
                <a:pos x="T0" y="T1"/>
              </a:cxn>
              <a:cxn ang="T9">
                <a:pos x="T2" y="T3"/>
              </a:cxn>
              <a:cxn ang="T10">
                <a:pos x="T4" y="T5"/>
              </a:cxn>
              <a:cxn ang="T11">
                <a:pos x="T6" y="T7"/>
              </a:cxn>
            </a:cxnLst>
            <a:rect l="T12" t="T13" r="T14" b="T15"/>
            <a:pathLst>
              <a:path w="1088" h="2631">
                <a:moveTo>
                  <a:pt x="1088" y="0"/>
                </a:moveTo>
                <a:cubicBezTo>
                  <a:pt x="891" y="113"/>
                  <a:pt x="695" y="226"/>
                  <a:pt x="589" y="589"/>
                </a:cubicBezTo>
                <a:cubicBezTo>
                  <a:pt x="483" y="952"/>
                  <a:pt x="551" y="1837"/>
                  <a:pt x="453" y="2177"/>
                </a:cubicBezTo>
                <a:cubicBezTo>
                  <a:pt x="355" y="2517"/>
                  <a:pt x="75" y="2555"/>
                  <a:pt x="0" y="2631"/>
                </a:cubicBezTo>
              </a:path>
            </a:pathLst>
          </a:custGeom>
          <a:noFill/>
          <a:ln w="28575">
            <a:solidFill>
              <a:schemeClr val="bg2">
                <a:lumMod val="50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5" name="Text Box 34"/>
          <p:cNvSpPr txBox="1">
            <a:spLocks noChangeArrowheads="1"/>
          </p:cNvSpPr>
          <p:nvPr/>
        </p:nvSpPr>
        <p:spPr bwMode="auto">
          <a:xfrm>
            <a:off x="1619250" y="6015038"/>
            <a:ext cx="1081088" cy="36671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100</a:t>
            </a:r>
          </a:p>
        </p:txBody>
      </p:sp>
      <p:sp>
        <p:nvSpPr>
          <p:cNvPr id="6" name="Text Box 35"/>
          <p:cNvSpPr txBox="1">
            <a:spLocks noChangeArrowheads="1"/>
          </p:cNvSpPr>
          <p:nvPr/>
        </p:nvSpPr>
        <p:spPr bwMode="auto">
          <a:xfrm>
            <a:off x="3205163" y="6008688"/>
            <a:ext cx="1079500" cy="366713"/>
          </a:xfrm>
          <a:prstGeom prst="rect">
            <a:avLst/>
          </a:prstGeom>
          <a:noFill/>
          <a:ln w="9525">
            <a:noFill/>
            <a:miter lim="800000"/>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99</a:t>
            </a:r>
          </a:p>
        </p:txBody>
      </p:sp>
      <p:sp>
        <p:nvSpPr>
          <p:cNvPr id="7" name="Text Box 36"/>
          <p:cNvSpPr txBox="1">
            <a:spLocks noChangeArrowheads="1"/>
          </p:cNvSpPr>
          <p:nvPr/>
        </p:nvSpPr>
        <p:spPr bwMode="auto">
          <a:xfrm>
            <a:off x="5003800" y="6008688"/>
            <a:ext cx="1081088" cy="36671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98</a:t>
            </a:r>
          </a:p>
        </p:txBody>
      </p:sp>
      <p:sp>
        <p:nvSpPr>
          <p:cNvPr id="8" name="Text Box 37"/>
          <p:cNvSpPr txBox="1">
            <a:spLocks noChangeArrowheads="1"/>
          </p:cNvSpPr>
          <p:nvPr/>
        </p:nvSpPr>
        <p:spPr bwMode="auto">
          <a:xfrm>
            <a:off x="457200" y="280988"/>
            <a:ext cx="8435975" cy="46196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2400" b="1" i="0" u="none" strike="noStrike" kern="1200" cap="none" spc="0" normalizeH="0" baseline="0" noProof="0" dirty="0">
                <a:ln>
                  <a:noFill/>
                </a:ln>
                <a:solidFill>
                  <a:schemeClr val="accent1">
                    <a:lumMod val="50000"/>
                  </a:schemeClr>
                </a:solidFill>
                <a:effectLst/>
                <a:uLnTx/>
                <a:uFillTx/>
                <a:latin typeface="+mj-lt"/>
                <a:ea typeface="ヒラギノ角ゴ Pro W3" pitchFamily="-106" charset="-128"/>
                <a:cs typeface="+mn-cs"/>
              </a:rPr>
              <a:t>2. </a:t>
            </a:r>
            <a:r>
              <a:rPr kumimoji="0" lang="tr-TR" altLang="en-US" sz="24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ea typeface="ヒラギノ角ゴ Pro W3" pitchFamily="-106" charset="-128"/>
                <a:cs typeface="Times New Roman" panose="02020603050405020304" pitchFamily="18" charset="0"/>
              </a:rPr>
              <a:t>Tarla içi su dağıtım ve drenaj sistemlerinin planlanması</a:t>
            </a:r>
          </a:p>
        </p:txBody>
      </p:sp>
      <p:sp>
        <p:nvSpPr>
          <p:cNvPr id="9" name="Text Box 23"/>
          <p:cNvSpPr txBox="1">
            <a:spLocks noChangeArrowheads="1"/>
          </p:cNvSpPr>
          <p:nvPr/>
        </p:nvSpPr>
        <p:spPr bwMode="auto">
          <a:xfrm>
            <a:off x="4140200" y="3652838"/>
            <a:ext cx="1295400" cy="830263"/>
          </a:xfrm>
          <a:prstGeom prst="rect">
            <a:avLst/>
          </a:prstGeom>
          <a:noFill/>
          <a:ln>
            <a:noFill/>
          </a:ln>
        </p:spPr>
        <p:txBody>
          <a:bodyPr>
            <a:spAutoFit/>
          </a:bodyPr>
          <a:lstStyle/>
          <a:p>
            <a:pPr eaLnBrk="1" hangingPunct="1">
              <a:spcBef>
                <a:spcPct val="50000"/>
              </a:spcBef>
              <a:buNone/>
            </a:pPr>
            <a:r>
              <a:rPr lang="tr-TR" altLang="en-US" sz="1200" b="1" dirty="0">
                <a:solidFill>
                  <a:srgbClr val="3B0301"/>
                </a:solidFill>
                <a:latin typeface="Arial" panose="020B0604020202020204" pitchFamily="34" charset="0"/>
                <a:ea typeface="ヒラギノ角ゴ Pro W3" pitchFamily="-106" charset="-128"/>
              </a:rPr>
              <a:t>Tarla başı kanalı  yada lateral boru hattı</a:t>
            </a:r>
          </a:p>
        </p:txBody>
      </p:sp>
      <p:sp>
        <p:nvSpPr>
          <p:cNvPr id="24593" name="Text Box 22"/>
          <p:cNvSpPr txBox="1">
            <a:spLocks noChangeArrowheads="1"/>
          </p:cNvSpPr>
          <p:nvPr/>
        </p:nvSpPr>
        <p:spPr bwMode="auto">
          <a:xfrm>
            <a:off x="2268538" y="3365500"/>
            <a:ext cx="1295400" cy="274638"/>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Drenaj kanalı</a:t>
            </a:r>
          </a:p>
        </p:txBody>
      </p:sp>
      <p:sp>
        <p:nvSpPr>
          <p:cNvPr id="24592" name="Text Box 21"/>
          <p:cNvSpPr txBox="1">
            <a:spLocks noChangeArrowheads="1"/>
          </p:cNvSpPr>
          <p:nvPr/>
        </p:nvSpPr>
        <p:spPr bwMode="auto">
          <a:xfrm>
            <a:off x="2268538" y="2487613"/>
            <a:ext cx="1295400" cy="274638"/>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Sulama yönü</a:t>
            </a:r>
          </a:p>
        </p:txBody>
      </p:sp>
      <p:sp>
        <p:nvSpPr>
          <p:cNvPr id="24590" name="Text Box 19"/>
          <p:cNvSpPr txBox="1">
            <a:spLocks noChangeArrowheads="1"/>
          </p:cNvSpPr>
          <p:nvPr/>
        </p:nvSpPr>
        <p:spPr bwMode="auto">
          <a:xfrm>
            <a:off x="2125663" y="1622425"/>
            <a:ext cx="5183188" cy="276225"/>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Ana kanal ya da ana boru hattı</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Line 4"/>
          <p:cNvSpPr>
            <a:spLocks noChangeShapeType="1"/>
          </p:cNvSpPr>
          <p:nvPr/>
        </p:nvSpPr>
        <p:spPr bwMode="auto">
          <a:xfrm>
            <a:off x="2662238" y="1736725"/>
            <a:ext cx="4176712"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5603" name="Line 5"/>
          <p:cNvSpPr>
            <a:spLocks noChangeShapeType="1"/>
          </p:cNvSpPr>
          <p:nvPr/>
        </p:nvSpPr>
        <p:spPr bwMode="auto">
          <a:xfrm>
            <a:off x="3022600" y="4602163"/>
            <a:ext cx="3816350"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5604" name="Line 6"/>
          <p:cNvSpPr>
            <a:spLocks noChangeShapeType="1"/>
          </p:cNvSpPr>
          <p:nvPr/>
        </p:nvSpPr>
        <p:spPr bwMode="auto">
          <a:xfrm>
            <a:off x="1935163" y="1736725"/>
            <a:ext cx="647700" cy="0"/>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5605" name="Line 7"/>
          <p:cNvSpPr>
            <a:spLocks noChangeShapeType="1"/>
          </p:cNvSpPr>
          <p:nvPr/>
        </p:nvSpPr>
        <p:spPr bwMode="auto">
          <a:xfrm flipH="1">
            <a:off x="2590800" y="1590675"/>
            <a:ext cx="144463" cy="287338"/>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3566" name="AutoShape 8"/>
          <p:cNvSpPr/>
          <p:nvPr/>
        </p:nvSpPr>
        <p:spPr>
          <a:xfrm>
            <a:off x="1727200" y="1624013"/>
            <a:ext cx="215900" cy="215900"/>
          </a:xfrm>
          <a:prstGeom prst="flowChartSummingJunction">
            <a:avLst/>
          </a:prstGeom>
          <a:solidFill>
            <a:schemeClr val="accent1"/>
          </a:solidFill>
          <a:ln w="9525" cap="flat" cmpd="sng">
            <a:solidFill>
              <a:schemeClr val="tx1"/>
            </a:solidFill>
            <a:prstDash val="solid"/>
            <a:headEnd type="none" w="med" len="med"/>
            <a:tailEnd type="none" w="med" len="med"/>
          </a:ln>
        </p:spPr>
        <p:txBody>
          <a:bodyPr wrap="none" anchor="ctr" anchorCtr="0"/>
          <a:lstStyle/>
          <a:p>
            <a:pPr eaLnBrk="1" hangingPunct="1"/>
            <a:endParaRPr lang="en-US" altLang="en-US" dirty="0">
              <a:latin typeface="Arial" panose="020B0604020202020204" pitchFamily="34" charset="0"/>
              <a:ea typeface="ヒラギノ角ゴ Pro W3" pitchFamily="-106" charset="-128"/>
            </a:endParaRPr>
          </a:p>
        </p:txBody>
      </p:sp>
      <p:sp>
        <p:nvSpPr>
          <p:cNvPr id="25607" name="Line 9"/>
          <p:cNvSpPr>
            <a:spLocks noChangeShapeType="1"/>
          </p:cNvSpPr>
          <p:nvPr/>
        </p:nvSpPr>
        <p:spPr bwMode="auto">
          <a:xfrm>
            <a:off x="4956175" y="1733550"/>
            <a:ext cx="0" cy="2881313"/>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3570" name="Line 11"/>
          <p:cNvSpPr/>
          <p:nvPr/>
        </p:nvSpPr>
        <p:spPr>
          <a:xfrm>
            <a:off x="3022600" y="1733550"/>
            <a:ext cx="0" cy="3278188"/>
          </a:xfrm>
          <a:prstGeom prst="line">
            <a:avLst/>
          </a:prstGeom>
          <a:ln w="28575" cap="flat" cmpd="sng">
            <a:solidFill>
              <a:srgbClr val="C52707"/>
            </a:solidFill>
            <a:prstDash val="dash"/>
            <a:headEnd type="none" w="med" len="med"/>
            <a:tailEnd type="triangle" w="med" len="med"/>
          </a:ln>
        </p:spPr>
        <p:txBody>
          <a:bodyPr/>
          <a:lstStyle/>
          <a:p>
            <a:endParaRPr lang="tr-TR"/>
          </a:p>
        </p:txBody>
      </p:sp>
      <p:sp>
        <p:nvSpPr>
          <p:cNvPr id="23571" name="Line 12"/>
          <p:cNvSpPr/>
          <p:nvPr/>
        </p:nvSpPr>
        <p:spPr>
          <a:xfrm>
            <a:off x="6838950" y="1733550"/>
            <a:ext cx="0" cy="3278188"/>
          </a:xfrm>
          <a:prstGeom prst="line">
            <a:avLst/>
          </a:prstGeom>
          <a:ln w="28575" cap="flat" cmpd="sng">
            <a:solidFill>
              <a:srgbClr val="C52707"/>
            </a:solidFill>
            <a:prstDash val="dash"/>
            <a:headEnd type="none" w="med" len="med"/>
            <a:tailEnd type="triangle" w="med" len="med"/>
          </a:ln>
        </p:spPr>
        <p:txBody>
          <a:bodyPr/>
          <a:lstStyle/>
          <a:p>
            <a:endParaRPr lang="tr-TR"/>
          </a:p>
        </p:txBody>
      </p:sp>
      <p:sp>
        <p:nvSpPr>
          <p:cNvPr id="25611" name="Text Box 14"/>
          <p:cNvSpPr txBox="1">
            <a:spLocks noChangeArrowheads="1"/>
          </p:cNvSpPr>
          <p:nvPr/>
        </p:nvSpPr>
        <p:spPr bwMode="auto">
          <a:xfrm>
            <a:off x="1655763" y="1949450"/>
            <a:ext cx="790575" cy="457200"/>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Su Kaynağı</a:t>
            </a:r>
          </a:p>
        </p:txBody>
      </p:sp>
      <p:sp>
        <p:nvSpPr>
          <p:cNvPr id="2" name="Text Box 17"/>
          <p:cNvSpPr txBox="1">
            <a:spLocks noChangeArrowheads="1"/>
          </p:cNvSpPr>
          <p:nvPr/>
        </p:nvSpPr>
        <p:spPr bwMode="auto">
          <a:xfrm>
            <a:off x="5183188" y="3403600"/>
            <a:ext cx="1295400" cy="830263"/>
          </a:xfrm>
          <a:prstGeom prst="rect">
            <a:avLst/>
          </a:prstGeom>
          <a:noFill/>
          <a:ln>
            <a:noFill/>
          </a:ln>
        </p:spPr>
        <p:txBody>
          <a:bodyPr>
            <a:spAutoFit/>
          </a:bodyPr>
          <a:lstStyle/>
          <a:p>
            <a:pPr eaLnBrk="1" hangingPunct="1">
              <a:spcBef>
                <a:spcPct val="50000"/>
              </a:spcBef>
              <a:buNone/>
            </a:pPr>
            <a:r>
              <a:rPr lang="tr-TR" altLang="en-US" sz="1200" b="1" dirty="0">
                <a:solidFill>
                  <a:srgbClr val="3B0301"/>
                </a:solidFill>
                <a:latin typeface="Arial" panose="020B0604020202020204" pitchFamily="34" charset="0"/>
                <a:ea typeface="ヒラギノ角ゴ Pro W3" pitchFamily="-106" charset="-128"/>
              </a:rPr>
              <a:t>Tarla başı kanalı  yada lateral boru hattı</a:t>
            </a:r>
          </a:p>
        </p:txBody>
      </p:sp>
      <p:sp>
        <p:nvSpPr>
          <p:cNvPr id="25615" name="Line 18"/>
          <p:cNvSpPr>
            <a:spLocks noChangeShapeType="1"/>
          </p:cNvSpPr>
          <p:nvPr/>
        </p:nvSpPr>
        <p:spPr bwMode="auto">
          <a:xfrm flipH="1">
            <a:off x="2522538" y="1590675"/>
            <a:ext cx="144462" cy="287338"/>
          </a:xfrm>
          <a:prstGeom prst="line">
            <a:avLst/>
          </a:prstGeom>
        </p:spPr>
        <p:style>
          <a:lnRef idx="3">
            <a:schemeClr val="dk1"/>
          </a:lnRef>
          <a:fillRef idx="0">
            <a:schemeClr val="dk1"/>
          </a:fillRef>
          <a:effectRef idx="2">
            <a:schemeClr val="dk1"/>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23577" name="Line 19"/>
          <p:cNvSpPr/>
          <p:nvPr/>
        </p:nvSpPr>
        <p:spPr>
          <a:xfrm flipH="1">
            <a:off x="3421063" y="2598738"/>
            <a:ext cx="863600" cy="0"/>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3578" name="Line 21"/>
          <p:cNvSpPr/>
          <p:nvPr/>
        </p:nvSpPr>
        <p:spPr>
          <a:xfrm>
            <a:off x="5364163" y="2598738"/>
            <a:ext cx="863600" cy="0"/>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3579" name="Line 22"/>
          <p:cNvSpPr/>
          <p:nvPr/>
        </p:nvSpPr>
        <p:spPr>
          <a:xfrm flipH="1" flipV="1">
            <a:off x="5003800" y="3246438"/>
            <a:ext cx="290513" cy="360362"/>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3580" name="Line 23"/>
          <p:cNvSpPr/>
          <p:nvPr/>
        </p:nvSpPr>
        <p:spPr>
          <a:xfrm flipH="1" flipV="1">
            <a:off x="3059113" y="2886075"/>
            <a:ext cx="288925" cy="360363"/>
          </a:xfrm>
          <a:prstGeom prst="line">
            <a:avLst/>
          </a:prstGeom>
          <a:ln w="9525" cap="flat" cmpd="sng">
            <a:solidFill>
              <a:srgbClr val="0000FF"/>
            </a:solidFill>
            <a:prstDash val="solid"/>
            <a:headEnd type="none" w="med" len="med"/>
            <a:tailEnd type="triangle" w="med" len="med"/>
          </a:ln>
        </p:spPr>
        <p:txBody>
          <a:bodyPr/>
          <a:lstStyle/>
          <a:p>
            <a:endParaRPr lang="tr-TR"/>
          </a:p>
        </p:txBody>
      </p:sp>
      <p:sp>
        <p:nvSpPr>
          <p:cNvPr id="23581" name="Text Box 25"/>
          <p:cNvSpPr txBox="1"/>
          <p:nvPr/>
        </p:nvSpPr>
        <p:spPr>
          <a:xfrm>
            <a:off x="1116013" y="549275"/>
            <a:ext cx="6334125" cy="400050"/>
          </a:xfrm>
          <a:prstGeom prst="rect">
            <a:avLst/>
          </a:prstGeom>
          <a:noFill/>
          <a:ln w="9525">
            <a:noFill/>
          </a:ln>
        </p:spPr>
        <p:txBody>
          <a:bodyPr>
            <a:spAutoFit/>
          </a:bodyPr>
          <a:lstStyle/>
          <a:p>
            <a:pPr eaLnBrk="1" hangingPunct="1">
              <a:spcBef>
                <a:spcPct val="50000"/>
              </a:spcBef>
            </a:pPr>
            <a:r>
              <a:rPr lang="tr-TR" altLang="en-US" sz="2000" b="1" dirty="0">
                <a:solidFill>
                  <a:schemeClr val="bg1"/>
                </a:solidFill>
                <a:latin typeface="Arial" panose="020B0604020202020204" pitchFamily="34" charset="0"/>
                <a:ea typeface="ヒラギノ角ゴ Pro W3" pitchFamily="-106" charset="-128"/>
              </a:rPr>
              <a:t>b) Çift yönlü eğim koşulları</a:t>
            </a:r>
          </a:p>
        </p:txBody>
      </p:sp>
      <p:sp>
        <p:nvSpPr>
          <p:cNvPr id="25621" name="Freeform 26"/>
          <p:cNvSpPr/>
          <p:nvPr/>
        </p:nvSpPr>
        <p:spPr bwMode="auto">
          <a:xfrm>
            <a:off x="3636963" y="1157288"/>
            <a:ext cx="1366838" cy="3744913"/>
          </a:xfrm>
          <a:custGeom>
            <a:avLst/>
            <a:gdLst>
              <a:gd name="T0" fmla="*/ 2147483646 w 862"/>
              <a:gd name="T1" fmla="*/ 0 h 2359"/>
              <a:gd name="T2" fmla="*/ 2147483646 w 862"/>
              <a:gd name="T3" fmla="*/ 2147483646 h 2359"/>
              <a:gd name="T4" fmla="*/ 2147483646 w 862"/>
              <a:gd name="T5" fmla="*/ 2147483646 h 2359"/>
              <a:gd name="T6" fmla="*/ 0 w 862"/>
              <a:gd name="T7" fmla="*/ 2147483646 h 2359"/>
              <a:gd name="T8" fmla="*/ 0 60000 65536"/>
              <a:gd name="T9" fmla="*/ 0 60000 65536"/>
              <a:gd name="T10" fmla="*/ 0 60000 65536"/>
              <a:gd name="T11" fmla="*/ 0 60000 65536"/>
              <a:gd name="T12" fmla="*/ 0 w 862"/>
              <a:gd name="T13" fmla="*/ 0 h 2359"/>
              <a:gd name="T14" fmla="*/ 862 w 862"/>
              <a:gd name="T15" fmla="*/ 2359 h 2359"/>
            </a:gdLst>
            <a:ahLst/>
            <a:cxnLst>
              <a:cxn ang="T8">
                <a:pos x="T0" y="T1"/>
              </a:cxn>
              <a:cxn ang="T9">
                <a:pos x="T2" y="T3"/>
              </a:cxn>
              <a:cxn ang="T10">
                <a:pos x="T4" y="T5"/>
              </a:cxn>
              <a:cxn ang="T11">
                <a:pos x="T6" y="T7"/>
              </a:cxn>
            </a:cxnLst>
            <a:rect l="T12" t="T13" r="T14" b="T15"/>
            <a:pathLst>
              <a:path w="862" h="2359">
                <a:moveTo>
                  <a:pt x="862" y="0"/>
                </a:moveTo>
                <a:cubicBezTo>
                  <a:pt x="718" y="227"/>
                  <a:pt x="574" y="454"/>
                  <a:pt x="544" y="726"/>
                </a:cubicBezTo>
                <a:cubicBezTo>
                  <a:pt x="514" y="998"/>
                  <a:pt x="771" y="1361"/>
                  <a:pt x="680" y="1633"/>
                </a:cubicBezTo>
                <a:cubicBezTo>
                  <a:pt x="589" y="1905"/>
                  <a:pt x="113" y="2238"/>
                  <a:pt x="0" y="2359"/>
                </a:cubicBezTo>
              </a:path>
            </a:pathLst>
          </a:custGeom>
          <a:noFill/>
          <a:ln w="28575">
            <a:solidFill>
              <a:schemeClr val="bg2">
                <a:lumMod val="75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5622" name="Freeform 27"/>
          <p:cNvSpPr/>
          <p:nvPr/>
        </p:nvSpPr>
        <p:spPr bwMode="auto">
          <a:xfrm>
            <a:off x="4787900" y="1373188"/>
            <a:ext cx="1728788" cy="3744913"/>
          </a:xfrm>
          <a:custGeom>
            <a:avLst/>
            <a:gdLst>
              <a:gd name="T0" fmla="*/ 2147483646 w 862"/>
              <a:gd name="T1" fmla="*/ 0 h 2359"/>
              <a:gd name="T2" fmla="*/ 2147483646 w 862"/>
              <a:gd name="T3" fmla="*/ 2147483646 h 2359"/>
              <a:gd name="T4" fmla="*/ 2147483646 w 862"/>
              <a:gd name="T5" fmla="*/ 2147483646 h 2359"/>
              <a:gd name="T6" fmla="*/ 0 w 862"/>
              <a:gd name="T7" fmla="*/ 2147483646 h 2359"/>
              <a:gd name="T8" fmla="*/ 0 60000 65536"/>
              <a:gd name="T9" fmla="*/ 0 60000 65536"/>
              <a:gd name="T10" fmla="*/ 0 60000 65536"/>
              <a:gd name="T11" fmla="*/ 0 60000 65536"/>
              <a:gd name="T12" fmla="*/ 0 w 862"/>
              <a:gd name="T13" fmla="*/ 0 h 2359"/>
              <a:gd name="T14" fmla="*/ 862 w 862"/>
              <a:gd name="T15" fmla="*/ 2359 h 2359"/>
            </a:gdLst>
            <a:ahLst/>
            <a:cxnLst>
              <a:cxn ang="T8">
                <a:pos x="T0" y="T1"/>
              </a:cxn>
              <a:cxn ang="T9">
                <a:pos x="T2" y="T3"/>
              </a:cxn>
              <a:cxn ang="T10">
                <a:pos x="T4" y="T5"/>
              </a:cxn>
              <a:cxn ang="T11">
                <a:pos x="T6" y="T7"/>
              </a:cxn>
            </a:cxnLst>
            <a:rect l="T12" t="T13" r="T14" b="T15"/>
            <a:pathLst>
              <a:path w="862" h="2359">
                <a:moveTo>
                  <a:pt x="862" y="0"/>
                </a:moveTo>
                <a:cubicBezTo>
                  <a:pt x="718" y="227"/>
                  <a:pt x="574" y="454"/>
                  <a:pt x="544" y="726"/>
                </a:cubicBezTo>
                <a:cubicBezTo>
                  <a:pt x="514" y="998"/>
                  <a:pt x="771" y="1361"/>
                  <a:pt x="680" y="1633"/>
                </a:cubicBezTo>
                <a:cubicBezTo>
                  <a:pt x="589" y="1905"/>
                  <a:pt x="113" y="2238"/>
                  <a:pt x="0" y="2359"/>
                </a:cubicBezTo>
              </a:path>
            </a:pathLst>
          </a:custGeom>
          <a:noFill/>
          <a:ln w="28575">
            <a:solidFill>
              <a:schemeClr val="bg2">
                <a:lumMod val="75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5623" name="Freeform 28"/>
          <p:cNvSpPr/>
          <p:nvPr/>
        </p:nvSpPr>
        <p:spPr bwMode="auto">
          <a:xfrm>
            <a:off x="2627313" y="1373188"/>
            <a:ext cx="1368425" cy="3744913"/>
          </a:xfrm>
          <a:custGeom>
            <a:avLst/>
            <a:gdLst>
              <a:gd name="T0" fmla="*/ 2147483646 w 862"/>
              <a:gd name="T1" fmla="*/ 0 h 2359"/>
              <a:gd name="T2" fmla="*/ 2147483646 w 862"/>
              <a:gd name="T3" fmla="*/ 2147483646 h 2359"/>
              <a:gd name="T4" fmla="*/ 2147483646 w 862"/>
              <a:gd name="T5" fmla="*/ 2147483646 h 2359"/>
              <a:gd name="T6" fmla="*/ 0 w 862"/>
              <a:gd name="T7" fmla="*/ 2147483646 h 2359"/>
              <a:gd name="T8" fmla="*/ 0 60000 65536"/>
              <a:gd name="T9" fmla="*/ 0 60000 65536"/>
              <a:gd name="T10" fmla="*/ 0 60000 65536"/>
              <a:gd name="T11" fmla="*/ 0 60000 65536"/>
              <a:gd name="T12" fmla="*/ 0 w 862"/>
              <a:gd name="T13" fmla="*/ 0 h 2359"/>
              <a:gd name="T14" fmla="*/ 862 w 862"/>
              <a:gd name="T15" fmla="*/ 2359 h 2359"/>
            </a:gdLst>
            <a:ahLst/>
            <a:cxnLst>
              <a:cxn ang="T8">
                <a:pos x="T0" y="T1"/>
              </a:cxn>
              <a:cxn ang="T9">
                <a:pos x="T2" y="T3"/>
              </a:cxn>
              <a:cxn ang="T10">
                <a:pos x="T4" y="T5"/>
              </a:cxn>
              <a:cxn ang="T11">
                <a:pos x="T6" y="T7"/>
              </a:cxn>
            </a:cxnLst>
            <a:rect l="T12" t="T13" r="T14" b="T15"/>
            <a:pathLst>
              <a:path w="862" h="2359">
                <a:moveTo>
                  <a:pt x="862" y="0"/>
                </a:moveTo>
                <a:cubicBezTo>
                  <a:pt x="718" y="227"/>
                  <a:pt x="574" y="454"/>
                  <a:pt x="544" y="726"/>
                </a:cubicBezTo>
                <a:cubicBezTo>
                  <a:pt x="514" y="998"/>
                  <a:pt x="771" y="1361"/>
                  <a:pt x="680" y="1633"/>
                </a:cubicBezTo>
                <a:cubicBezTo>
                  <a:pt x="589" y="1905"/>
                  <a:pt x="113" y="2238"/>
                  <a:pt x="0" y="2359"/>
                </a:cubicBezTo>
              </a:path>
            </a:pathLst>
          </a:custGeom>
          <a:noFill/>
          <a:ln w="28575">
            <a:solidFill>
              <a:schemeClr val="bg2">
                <a:lumMod val="75000"/>
              </a:schemeClr>
            </a:solidFill>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25624" name="Text Box 29"/>
          <p:cNvSpPr txBox="1">
            <a:spLocks noChangeArrowheads="1"/>
          </p:cNvSpPr>
          <p:nvPr/>
        </p:nvSpPr>
        <p:spPr bwMode="auto">
          <a:xfrm>
            <a:off x="3421063" y="4973638"/>
            <a:ext cx="647700" cy="36671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ヒラギノ角ゴ Pro W3" pitchFamily="-106" charset="-128"/>
                <a:cs typeface="+mn-cs"/>
              </a:rPr>
              <a:t>100</a:t>
            </a:r>
          </a:p>
        </p:txBody>
      </p:sp>
      <p:sp>
        <p:nvSpPr>
          <p:cNvPr id="3" name="Text Box 30"/>
          <p:cNvSpPr txBox="1">
            <a:spLocks noChangeArrowheads="1"/>
          </p:cNvSpPr>
          <p:nvPr/>
        </p:nvSpPr>
        <p:spPr bwMode="auto">
          <a:xfrm>
            <a:off x="4356100" y="4973638"/>
            <a:ext cx="647700" cy="36671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ヒラギノ角ゴ Pro W3" pitchFamily="-106" charset="-128"/>
                <a:cs typeface="+mn-cs"/>
              </a:rPr>
              <a:t>99</a:t>
            </a:r>
          </a:p>
        </p:txBody>
      </p:sp>
      <p:sp>
        <p:nvSpPr>
          <p:cNvPr id="4" name="Text Box 31"/>
          <p:cNvSpPr txBox="1">
            <a:spLocks noChangeArrowheads="1"/>
          </p:cNvSpPr>
          <p:nvPr/>
        </p:nvSpPr>
        <p:spPr bwMode="auto">
          <a:xfrm>
            <a:off x="2268538" y="4973638"/>
            <a:ext cx="647700" cy="366713"/>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800" b="0" i="0" u="none" strike="noStrike" kern="1200" cap="none" spc="0" normalizeH="0" baseline="0" noProof="0" dirty="0">
                <a:ln>
                  <a:noFill/>
                </a:ln>
                <a:solidFill>
                  <a:schemeClr val="accent2">
                    <a:lumMod val="50000"/>
                  </a:schemeClr>
                </a:solidFill>
                <a:effectLst/>
                <a:uLnTx/>
                <a:uFillTx/>
                <a:latin typeface="Arial" panose="020B0604020202020204" pitchFamily="34" charset="0"/>
                <a:ea typeface="ヒラギノ角ゴ Pro W3" pitchFamily="-106" charset="-128"/>
                <a:cs typeface="+mn-cs"/>
              </a:rPr>
              <a:t>99</a:t>
            </a:r>
          </a:p>
        </p:txBody>
      </p:sp>
      <p:sp>
        <p:nvSpPr>
          <p:cNvPr id="25610" name="Text Box 13"/>
          <p:cNvSpPr txBox="1">
            <a:spLocks noChangeArrowheads="1"/>
          </p:cNvSpPr>
          <p:nvPr/>
        </p:nvSpPr>
        <p:spPr bwMode="auto">
          <a:xfrm>
            <a:off x="3167063" y="1373188"/>
            <a:ext cx="5184775" cy="274638"/>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Ana kanal ya da ana boru hattı</a:t>
            </a:r>
          </a:p>
        </p:txBody>
      </p:sp>
      <p:sp>
        <p:nvSpPr>
          <p:cNvPr id="25613" name="Text Box 16"/>
          <p:cNvSpPr txBox="1">
            <a:spLocks noChangeArrowheads="1"/>
          </p:cNvSpPr>
          <p:nvPr/>
        </p:nvSpPr>
        <p:spPr bwMode="auto">
          <a:xfrm>
            <a:off x="3313113" y="3116263"/>
            <a:ext cx="1295400" cy="274638"/>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Drenaj kanalı</a:t>
            </a:r>
          </a:p>
        </p:txBody>
      </p:sp>
      <p:sp>
        <p:nvSpPr>
          <p:cNvPr id="25612" name="Text Box 15"/>
          <p:cNvSpPr txBox="1">
            <a:spLocks noChangeArrowheads="1"/>
          </p:cNvSpPr>
          <p:nvPr/>
        </p:nvSpPr>
        <p:spPr bwMode="auto">
          <a:xfrm>
            <a:off x="3313113" y="2238375"/>
            <a:ext cx="1295400" cy="274638"/>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2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ヒラギノ角ゴ Pro W3" pitchFamily="-106" charset="-128"/>
                <a:cs typeface="+mn-cs"/>
              </a:rPr>
              <a:t>Sulama yönü</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hasCustomPrompt="1"/>
          </p:nvPr>
        </p:nvSpPr>
        <p:spPr>
          <a:xfrm>
            <a:off x="395288" y="115888"/>
            <a:ext cx="9001125" cy="1524000"/>
          </a:xfrm>
          <a:noFill/>
          <a:ln>
            <a:noFill/>
          </a:ln>
        </p:spPr>
        <p:txBody>
          <a:bodyPr vert="horz" wrap="square" lIns="91440" tIns="45720" rIns="91440" bIns="45720" anchor="ctr" anchorCtr="0"/>
          <a:lstStyle/>
          <a:p>
            <a:pPr eaLnBrk="1" hangingPunct="1"/>
            <a:r>
              <a:rPr lang="tr-TR" altLang="en-US" sz="2400" b="1" dirty="0">
                <a:solidFill>
                  <a:srgbClr val="0000FF"/>
                </a:solidFill>
                <a:latin typeface="Times New Roman" panose="02020603050405020304" pitchFamily="18" charset="0"/>
                <a:cs typeface="Times New Roman" panose="02020603050405020304" pitchFamily="18" charset="0"/>
              </a:rPr>
              <a:t>TARLA İÇİ DAĞITIM SİSTEMLERİNİN PLANLANMASI</a:t>
            </a:r>
            <a:endParaRPr lang="en-US" altLang="en-US" sz="2400" b="1" dirty="0">
              <a:solidFill>
                <a:srgbClr val="0000FF"/>
              </a:solidFill>
              <a:latin typeface="Times New Roman" panose="02020603050405020304" pitchFamily="18" charset="0"/>
              <a:ea typeface="Times New Roman" panose="02020603050405020304" pitchFamily="18" charset="0"/>
            </a:endParaRPr>
          </a:p>
        </p:txBody>
      </p:sp>
      <p:sp>
        <p:nvSpPr>
          <p:cNvPr id="24579" name="Rectangle 3"/>
          <p:cNvSpPr>
            <a:spLocks noGrp="1"/>
          </p:cNvSpPr>
          <p:nvPr>
            <p:ph idx="1" hasCustomPrompt="1"/>
          </p:nvPr>
        </p:nvSpPr>
        <p:spPr>
          <a:xfrm>
            <a:off x="250825" y="1268413"/>
            <a:ext cx="8435975" cy="4537075"/>
          </a:xfrm>
          <a:ln/>
        </p:spPr>
        <p:txBody>
          <a:bodyPr vert="horz" wrap="square" lIns="91440" tIns="45720" rIns="91440" bIns="45720" anchor="ctr" anchorCtr="0"/>
          <a:lstStyle/>
          <a:p>
            <a:pPr eaLnBrk="1" hangingPunct="1">
              <a:lnSpc>
                <a:spcPct val="120000"/>
              </a:lnSpc>
              <a:buFontTx/>
              <a:buNone/>
            </a:pPr>
            <a:r>
              <a:rPr lang="tr-TR" altLang="en-US" sz="2400" dirty="0">
                <a:solidFill>
                  <a:srgbClr val="FF0000"/>
                </a:solidFill>
              </a:rPr>
              <a:t>	</a:t>
            </a:r>
            <a:r>
              <a:rPr lang="tr-TR" altLang="en-US" sz="2400" b="1" dirty="0">
                <a:solidFill>
                  <a:srgbClr val="0000FF"/>
                </a:solidFill>
              </a:rPr>
              <a:t> </a:t>
            </a:r>
            <a:r>
              <a:rPr lang="tr-TR" altLang="en-US" b="1" dirty="0">
                <a:solidFill>
                  <a:srgbClr val="0000FF"/>
                </a:solidFill>
              </a:rPr>
              <a:t>1. Açık kanallar</a:t>
            </a:r>
          </a:p>
          <a:p>
            <a:pPr lvl="1" eaLnBrk="1" hangingPunct="1">
              <a:lnSpc>
                <a:spcPct val="120000"/>
              </a:lnSpc>
              <a:buFontTx/>
              <a:buNone/>
            </a:pPr>
            <a:r>
              <a:rPr lang="tr-TR" altLang="en-US" sz="2000" dirty="0"/>
              <a:t>	</a:t>
            </a:r>
            <a:r>
              <a:rPr lang="tr-TR" altLang="en-US" sz="2000" b="1" dirty="0">
                <a:solidFill>
                  <a:schemeClr val="bg1"/>
                </a:solidFill>
              </a:rPr>
              <a:t>- Toprak kanallar</a:t>
            </a:r>
          </a:p>
          <a:p>
            <a:pPr lvl="1" eaLnBrk="1" hangingPunct="1">
              <a:lnSpc>
                <a:spcPct val="120000"/>
              </a:lnSpc>
              <a:buFontTx/>
              <a:buNone/>
            </a:pPr>
            <a:r>
              <a:rPr lang="tr-TR" altLang="en-US" sz="2000" b="1" dirty="0">
                <a:solidFill>
                  <a:schemeClr val="bg1"/>
                </a:solidFill>
              </a:rPr>
              <a:t>	- Beton kaplamalı kanallar </a:t>
            </a:r>
          </a:p>
          <a:p>
            <a:pPr lvl="1" eaLnBrk="1" hangingPunct="1">
              <a:lnSpc>
                <a:spcPct val="120000"/>
              </a:lnSpc>
              <a:buFontTx/>
              <a:buNone/>
            </a:pPr>
            <a:r>
              <a:rPr lang="tr-TR" altLang="en-US" sz="2000" b="1" dirty="0">
                <a:solidFill>
                  <a:srgbClr val="0000FF"/>
                </a:solidFill>
              </a:rPr>
              <a:t>2. Boru sistemleri </a:t>
            </a:r>
          </a:p>
          <a:p>
            <a:pPr lvl="1" eaLnBrk="1" hangingPunct="1">
              <a:lnSpc>
                <a:spcPct val="120000"/>
              </a:lnSpc>
              <a:buFontTx/>
              <a:buNone/>
            </a:pPr>
            <a:r>
              <a:rPr lang="tr-TR" altLang="en-US" sz="2000" dirty="0"/>
              <a:t>	</a:t>
            </a:r>
            <a:r>
              <a:rPr lang="tr-TR" altLang="en-US" sz="2000" b="1" dirty="0">
                <a:solidFill>
                  <a:schemeClr val="bg1"/>
                </a:solidFill>
              </a:rPr>
              <a:t>- Düşük basınçlı boru sistemleri (Yüzey sulama yöntemleri)  </a:t>
            </a:r>
          </a:p>
          <a:p>
            <a:pPr lvl="1" eaLnBrk="1" hangingPunct="1">
              <a:lnSpc>
                <a:spcPct val="120000"/>
              </a:lnSpc>
              <a:buFontTx/>
              <a:buNone/>
            </a:pPr>
            <a:r>
              <a:rPr lang="tr-TR" altLang="en-US" sz="2000" b="1" dirty="0">
                <a:solidFill>
                  <a:schemeClr val="bg1"/>
                </a:solidFill>
              </a:rPr>
              <a:t>	- Yüksek basınçlı sulama sistemleri (Basınçlı sulama yöntemleri)</a:t>
            </a:r>
            <a:endParaRPr lang="en-US" altLang="en-US" sz="2000" b="1" dirty="0">
              <a:solidFill>
                <a:schemeClr val="bg1"/>
              </a:solidFill>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hasCustomPrompt="1"/>
          </p:nvPr>
        </p:nvSpPr>
        <p:spPr>
          <a:xfrm>
            <a:off x="533400" y="185738"/>
            <a:ext cx="6554788" cy="1057275"/>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none" strike="noStrike" kern="1200" cap="all" spc="0" normalizeH="0" baseline="0" noProof="0" dirty="0">
                <a:ln w="3175" cmpd="sng">
                  <a:noFill/>
                </a:ln>
                <a:solidFill>
                  <a:schemeClr val="accent1"/>
                </a:solidFill>
                <a:effectLst/>
                <a:uLnTx/>
                <a:uFillTx/>
                <a:latin typeface="Times New Roman" panose="02020603050405020304" pitchFamily="18" charset="0"/>
                <a:ea typeface="+mj-ea"/>
                <a:cs typeface="Times New Roman" panose="02020603050405020304" pitchFamily="18" charset="0"/>
              </a:rPr>
              <a:t>a) Toprak kanallar</a:t>
            </a:r>
            <a:endParaRPr kumimoji="0" lang="en-US" altLang="en-US" sz="2800" b="1" i="0" u="none" strike="noStrike" kern="1200" cap="all" spc="0" normalizeH="0" baseline="0" noProof="0" dirty="0">
              <a:ln w="3175" cmpd="sng">
                <a:noFill/>
              </a:ln>
              <a:solidFill>
                <a:schemeClr val="accent1"/>
              </a:solidFill>
              <a:effectLst/>
              <a:uLnTx/>
              <a:uFillTx/>
              <a:latin typeface="Times New Roman" panose="02020603050405020304" pitchFamily="18" charset="0"/>
              <a:ea typeface="+mj-ea"/>
              <a:cs typeface="Times New Roman" panose="02020603050405020304" pitchFamily="18" charset="0"/>
            </a:endParaRPr>
          </a:p>
        </p:txBody>
      </p:sp>
      <p:sp>
        <p:nvSpPr>
          <p:cNvPr id="22531" name="Rectangle 3"/>
          <p:cNvSpPr>
            <a:spLocks noGrp="1" noChangeArrowheads="1"/>
          </p:cNvSpPr>
          <p:nvPr>
            <p:ph idx="1" hasCustomPrompt="1"/>
          </p:nvPr>
        </p:nvSpPr>
        <p:spPr>
          <a:xfrm>
            <a:off x="533400" y="1196975"/>
            <a:ext cx="8070850" cy="5327650"/>
          </a:xfrm>
        </p:spPr>
        <p:txBody>
          <a:bodyPr vert="horz" wrap="square" lIns="91440" tIns="45720" rIns="91440" bIns="45720" numCol="1" rtlCol="0" anchor="ctr" anchorCtr="0" compatLnSpc="1">
            <a:normAutofit/>
          </a:bodyPr>
          <a:lstStyle/>
          <a:p>
            <a:pPr marL="533400" marR="0" lvl="0" indent="-533400" algn="just" defTabSz="457200" rtl="0" eaLnBrk="1" fontAlgn="auto" latinLnBrk="0" hangingPunct="1">
              <a:lnSpc>
                <a:spcPct val="120000"/>
              </a:lnSpc>
              <a:spcBef>
                <a:spcPct val="20000"/>
              </a:spcBef>
              <a:spcAft>
                <a:spcPts val="600"/>
              </a:spcAft>
              <a:buClr>
                <a:schemeClr val="tx1"/>
              </a:buClr>
              <a:buSzPct val="80000"/>
              <a:buFont typeface="Wingdings 3" panose="05040102010807070707" pitchFamily="18" charset="2"/>
              <a:buChar char=""/>
              <a:defRPr/>
            </a:pPr>
            <a:r>
              <a:rPr kumimoji="0" lang="tr-TR" altLang="en-US" sz="2000" b="1" i="0" u="none" strike="noStrike" kern="1200" cap="none" spc="0" normalizeH="0" baseline="0" noProof="0" dirty="0">
                <a:ln>
                  <a:noFill/>
                </a:ln>
                <a:solidFill>
                  <a:schemeClr val="bg1"/>
                </a:solidFill>
                <a:effectLst/>
                <a:uLnTx/>
                <a:uFillTx/>
                <a:latin typeface="+mn-lt"/>
                <a:ea typeface="+mn-ea"/>
                <a:cs typeface="+mn-cs"/>
              </a:rPr>
              <a:t>Ekonomik olarak ilk tesis masraflarının düşük olması nedeniyle birçok dezavantaja sahiptirler. </a:t>
            </a:r>
          </a:p>
          <a:p>
            <a:pPr marL="990600" marR="0" lvl="1" indent="-533400" algn="just" defTabSz="457200" rtl="0" eaLnBrk="1" fontAlgn="auto" latinLnBrk="0" hangingPunct="1">
              <a:lnSpc>
                <a:spcPct val="120000"/>
              </a:lnSpc>
              <a:spcBef>
                <a:spcPct val="20000"/>
              </a:spcBef>
              <a:spcAft>
                <a:spcPts val="600"/>
              </a:spcAft>
              <a:buClr>
                <a:schemeClr val="accent1">
                  <a:lumMod val="75000"/>
                </a:schemeClr>
              </a:buClr>
              <a:buSzPct val="100000"/>
              <a:buFontTx/>
              <a:buAutoNum type="arabicPeriod"/>
              <a:defRPr/>
            </a:pPr>
            <a:r>
              <a:rPr kumimoji="0" lang="tr-TR" altLang="en-US" sz="1800" b="1" i="0" u="none" strike="noStrike" kern="1200" cap="none" spc="0" normalizeH="0" baseline="0" noProof="0" dirty="0">
                <a:ln>
                  <a:noFill/>
                </a:ln>
                <a:solidFill>
                  <a:schemeClr val="bg1"/>
                </a:solidFill>
                <a:effectLst/>
                <a:uLnTx/>
                <a:uFillTx/>
                <a:latin typeface="+mn-lt"/>
                <a:ea typeface="+mn-ea"/>
                <a:cs typeface="+mn-cs"/>
              </a:rPr>
              <a:t>Su iletim randımanları düşük, sızma kayıpları yüksek, bu değerin % 25-30 civarında olduğu, % 50’ ye kadar çıkabildiği gözlenmektedir. Bu da yüksek taban suyu ve drenaj sorunu yaratmaktadır. </a:t>
            </a:r>
          </a:p>
          <a:p>
            <a:pPr marL="990600" marR="0" lvl="1" indent="-533400" algn="just" defTabSz="457200" rtl="0" eaLnBrk="1" fontAlgn="auto" latinLnBrk="0" hangingPunct="1">
              <a:lnSpc>
                <a:spcPct val="120000"/>
              </a:lnSpc>
              <a:spcBef>
                <a:spcPct val="20000"/>
              </a:spcBef>
              <a:spcAft>
                <a:spcPts val="600"/>
              </a:spcAft>
              <a:buClr>
                <a:schemeClr val="accent1">
                  <a:lumMod val="75000"/>
                </a:schemeClr>
              </a:buClr>
              <a:buSzPct val="100000"/>
              <a:buFontTx/>
              <a:buAutoNum type="arabicPeriod"/>
              <a:defRPr/>
            </a:pPr>
            <a:r>
              <a:rPr kumimoji="0" lang="tr-TR" altLang="en-US" sz="1800" b="1" i="0" u="none" strike="noStrike" kern="1200" cap="none" spc="0" normalizeH="0" baseline="0" noProof="0" dirty="0">
                <a:ln>
                  <a:noFill/>
                </a:ln>
                <a:solidFill>
                  <a:schemeClr val="bg1"/>
                </a:solidFill>
                <a:effectLst/>
                <a:uLnTx/>
                <a:uFillTx/>
                <a:latin typeface="+mn-lt"/>
                <a:ea typeface="+mn-ea"/>
                <a:cs typeface="+mn-cs"/>
              </a:rPr>
              <a:t>Kanal güzergahı boyunca oyulmalar ve </a:t>
            </a:r>
            <a:r>
              <a:rPr kumimoji="0" lang="tr-TR" altLang="en-US" sz="1800" b="1" i="0" u="none" strike="noStrike" kern="1200" cap="none" spc="0" normalizeH="0" baseline="0" noProof="0" dirty="0" err="1">
                <a:ln>
                  <a:noFill/>
                </a:ln>
                <a:solidFill>
                  <a:schemeClr val="bg1"/>
                </a:solidFill>
                <a:effectLst/>
                <a:uLnTx/>
                <a:uFillTx/>
                <a:latin typeface="+mn-lt"/>
                <a:ea typeface="+mn-ea"/>
                <a:cs typeface="+mn-cs"/>
              </a:rPr>
              <a:t>siltasyon</a:t>
            </a:r>
            <a:r>
              <a:rPr kumimoji="0" lang="tr-TR" altLang="en-US" sz="1800" b="1" i="0" u="none" strike="noStrike" kern="1200" cap="none" spc="0" normalizeH="0" baseline="0" noProof="0" dirty="0">
                <a:ln>
                  <a:noFill/>
                </a:ln>
                <a:solidFill>
                  <a:schemeClr val="bg1"/>
                </a:solidFill>
                <a:effectLst/>
                <a:uLnTx/>
                <a:uFillTx/>
                <a:latin typeface="+mn-lt"/>
                <a:ea typeface="+mn-ea"/>
                <a:cs typeface="+mn-cs"/>
              </a:rPr>
              <a:t> kanal kapasitesini düşürür.</a:t>
            </a:r>
          </a:p>
          <a:p>
            <a:pPr marL="990600" marR="0" lvl="1" indent="-533400" algn="just" defTabSz="457200" rtl="0" eaLnBrk="1" fontAlgn="auto" latinLnBrk="0" hangingPunct="1">
              <a:lnSpc>
                <a:spcPct val="120000"/>
              </a:lnSpc>
              <a:spcBef>
                <a:spcPct val="20000"/>
              </a:spcBef>
              <a:spcAft>
                <a:spcPts val="600"/>
              </a:spcAft>
              <a:buClr>
                <a:schemeClr val="accent1">
                  <a:lumMod val="75000"/>
                </a:schemeClr>
              </a:buClr>
              <a:buSzPct val="100000"/>
              <a:buFontTx/>
              <a:buAutoNum type="arabicPeriod"/>
              <a:defRPr/>
            </a:pPr>
            <a:r>
              <a:rPr kumimoji="0" lang="tr-TR" altLang="en-US" sz="1800" b="1" i="0" u="none" strike="noStrike" kern="1200" cap="none" spc="0" normalizeH="0" baseline="0" noProof="0" dirty="0">
                <a:ln>
                  <a:noFill/>
                </a:ln>
                <a:solidFill>
                  <a:schemeClr val="bg1"/>
                </a:solidFill>
                <a:effectLst/>
                <a:uLnTx/>
                <a:uFillTx/>
                <a:latin typeface="+mn-lt"/>
                <a:ea typeface="+mn-ea"/>
                <a:cs typeface="+mn-cs"/>
              </a:rPr>
              <a:t>Şevlerde ve kanal tabanındaki otlanmalar kanal kapasitesini önemli düzeyde azaltır. Bu nedenle bakım giderleri oldukça yüksek, etkinlikleri düşüktür. Uygulamada ancak beton kaplamalı kanallar için finansman sağlanıncaya kadar kullanılması önerilir.   </a:t>
            </a:r>
          </a:p>
          <a:p>
            <a:pPr marL="990600" marR="0" lvl="1" indent="-533400" algn="just" defTabSz="457200" rtl="0" eaLnBrk="1" fontAlgn="auto" latinLnBrk="0" hangingPunct="1">
              <a:lnSpc>
                <a:spcPct val="120000"/>
              </a:lnSpc>
              <a:spcBef>
                <a:spcPct val="20000"/>
              </a:spcBef>
              <a:spcAft>
                <a:spcPts val="600"/>
              </a:spcAft>
              <a:buClr>
                <a:schemeClr val="tx1"/>
              </a:buClr>
              <a:buSzPct val="80000"/>
              <a:buFontTx/>
              <a:buAutoNum type="arabicPeriod"/>
              <a:defRPr/>
            </a:pPr>
            <a:endParaRPr kumimoji="0" lang="en-US" altLang="en-US" sz="1800" b="1" i="0" u="none" strike="noStrike" kern="1200" cap="none" spc="0" normalizeH="0" baseline="0" noProof="0" dirty="0">
              <a:ln>
                <a:noFill/>
              </a:ln>
              <a:solidFill>
                <a:schemeClr val="bg2">
                  <a:lumMod val="50000"/>
                </a:schemeClr>
              </a:solidFill>
              <a:effectLst/>
              <a:uLnTx/>
              <a:uFillTx/>
              <a:latin typeface="+mn-lt"/>
              <a:ea typeface="+mn-ea"/>
              <a:cs typeface="+mn-cs"/>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hasCustomPrompt="1"/>
          </p:nvPr>
        </p:nvSpPr>
        <p:spPr>
          <a:xfrm>
            <a:off x="468313" y="1196975"/>
            <a:ext cx="8229600" cy="4525963"/>
          </a:xfrm>
        </p:spPr>
        <p:txBody>
          <a:bodyPr vert="horz" wrap="square" lIns="91440" tIns="45720" rIns="91440" bIns="45720" numCol="1" rtlCol="0" anchor="ctr" anchorCtr="0" compatLnSpc="1">
            <a:normAutofit/>
          </a:bodyPr>
          <a:lstStyle/>
          <a:p>
            <a:pPr marL="0" marR="0" lvl="0" indent="0" algn="ctr" defTabSz="457200" rtl="0" eaLnBrk="1" fontAlgn="auto" latinLnBrk="0" hangingPunct="1">
              <a:lnSpc>
                <a:spcPct val="150000"/>
              </a:lnSpc>
              <a:spcBef>
                <a:spcPct val="20000"/>
              </a:spcBef>
              <a:spcAft>
                <a:spcPts val="600"/>
              </a:spcAft>
              <a:buClr>
                <a:schemeClr val="tx1"/>
              </a:buClr>
              <a:buSzPct val="80000"/>
              <a:buFontTx/>
              <a:buNone/>
              <a:defRPr/>
            </a:pPr>
            <a:r>
              <a:rPr kumimoji="0" lang="tr-TR" altLang="en-US" sz="2800" b="1" i="0" u="none" strike="noStrike" kern="1200" cap="none" spc="0" normalizeH="0" baseline="0" noProof="0" dirty="0">
                <a:ln>
                  <a:noFill/>
                </a:ln>
                <a:solidFill>
                  <a:schemeClr val="bg1"/>
                </a:solidFill>
                <a:effectLst/>
                <a:uLnTx/>
                <a:uFillTx/>
                <a:latin typeface="Courier New" panose="02070309020205020404" pitchFamily="49" charset="0"/>
                <a:ea typeface="+mn-ea"/>
                <a:cs typeface="+mn-cs"/>
              </a:rPr>
              <a:t>“Kendine usta diyebilmen için; önce ustanı geçeceksin, sonra seni geçecek bir öğrenci yetiştireceksin.” </a:t>
            </a:r>
          </a:p>
          <a:p>
            <a:pPr marL="0" marR="0" lvl="0" indent="0" algn="ctr" defTabSz="457200" rtl="0" eaLnBrk="1" fontAlgn="auto" latinLnBrk="0" hangingPunct="1">
              <a:lnSpc>
                <a:spcPct val="100000"/>
              </a:lnSpc>
              <a:spcBef>
                <a:spcPct val="20000"/>
              </a:spcBef>
              <a:spcAft>
                <a:spcPts val="600"/>
              </a:spcAft>
              <a:buClr>
                <a:schemeClr val="tx1"/>
              </a:buClr>
              <a:buSzPct val="80000"/>
              <a:buFontTx/>
              <a:buNone/>
              <a:defRPr/>
            </a:pPr>
            <a:endParaRPr kumimoji="0" lang="tr-TR" altLang="en-US" sz="2800" b="1" i="0" u="none" strike="noStrike" kern="1200" cap="none" spc="0" normalizeH="0" baseline="0" noProof="0" dirty="0">
              <a:ln>
                <a:noFill/>
              </a:ln>
              <a:solidFill>
                <a:schemeClr val="bg1"/>
              </a:solidFill>
              <a:effectLst/>
              <a:uLnTx/>
              <a:uFillTx/>
              <a:latin typeface="Courier New" panose="02070309020205020404" pitchFamily="49" charset="0"/>
              <a:ea typeface="+mn-ea"/>
              <a:cs typeface="+mn-cs"/>
            </a:endParaRPr>
          </a:p>
          <a:p>
            <a:pPr marL="0" marR="0" lvl="0" indent="0" algn="r" defTabSz="457200" rtl="0" eaLnBrk="1" fontAlgn="auto" latinLnBrk="0" hangingPunct="1">
              <a:lnSpc>
                <a:spcPct val="100000"/>
              </a:lnSpc>
              <a:spcBef>
                <a:spcPct val="20000"/>
              </a:spcBef>
              <a:spcAft>
                <a:spcPts val="600"/>
              </a:spcAft>
              <a:buClr>
                <a:schemeClr val="tx1"/>
              </a:buClr>
              <a:buSzPct val="80000"/>
              <a:buFontTx/>
              <a:buNone/>
              <a:defRPr/>
            </a:pPr>
            <a:r>
              <a:rPr kumimoji="0" lang="tr-TR" altLang="en-US" sz="2800" b="1" i="0" u="none" strike="noStrike" kern="1200" cap="none" spc="0" normalizeH="0" baseline="0" noProof="0" dirty="0">
                <a:ln>
                  <a:noFill/>
                </a:ln>
                <a:solidFill>
                  <a:schemeClr val="bg1"/>
                </a:solidFill>
                <a:effectLst/>
                <a:uLnTx/>
                <a:uFillTx/>
                <a:latin typeface="Courier New" panose="02070309020205020404" pitchFamily="49" charset="0"/>
                <a:ea typeface="+mn-ea"/>
                <a:cs typeface="+mn-cs"/>
              </a:rPr>
              <a:t>-Japon Atasözü </a:t>
            </a:r>
          </a:p>
          <a:p>
            <a:pPr marL="285750" marR="0" lvl="0" indent="-285750" algn="l" defTabSz="457200" rtl="0" eaLnBrk="1" fontAlgn="auto" latinLnBrk="0" hangingPunct="1">
              <a:lnSpc>
                <a:spcPct val="100000"/>
              </a:lnSpc>
              <a:spcBef>
                <a:spcPct val="20000"/>
              </a:spcBef>
              <a:spcAft>
                <a:spcPts val="600"/>
              </a:spcAft>
              <a:buClr>
                <a:schemeClr val="tx1"/>
              </a:buClr>
              <a:buSzPct val="80000"/>
              <a:buFont typeface="Wingdings 3" panose="05040102010807070707" pitchFamily="18" charset="2"/>
              <a:buChar char=""/>
              <a:defRPr/>
            </a:pPr>
            <a:endParaRPr kumimoji="0" lang="tr-TR" sz="2000" b="0" i="0" u="none" strike="noStrike" kern="1200" cap="none" spc="0" normalizeH="0" baseline="0" noProof="0" dirty="0">
              <a:ln>
                <a:noFill/>
              </a:ln>
              <a:solidFill>
                <a:schemeClr val="bg2">
                  <a:lumMod val="50000"/>
                </a:schemeClr>
              </a:solidFill>
              <a:effectLst/>
              <a:uLnTx/>
              <a:uFillTx/>
              <a:latin typeface="+mn-lt"/>
              <a:ea typeface="+mn-ea"/>
              <a:cs typeface="+mn-cs"/>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Unvan 1"/>
          <p:cNvSpPr>
            <a:spLocks noGrp="1"/>
          </p:cNvSpPr>
          <p:nvPr>
            <p:ph type="title" hasCustomPrompt="1"/>
          </p:nvPr>
        </p:nvSpPr>
        <p:spPr>
          <a:xfrm>
            <a:off x="531813" y="-23812"/>
            <a:ext cx="6556375" cy="1524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none" strike="noStrike" kern="1200" cap="all" spc="0" normalizeH="0" baseline="0" noProof="0" dirty="0">
                <a:ln w="3175" cmpd="sng">
                  <a:noFill/>
                </a:ln>
                <a:solidFill>
                  <a:schemeClr val="accent1">
                    <a:lumMod val="75000"/>
                  </a:schemeClr>
                </a:solidFill>
                <a:effectLst/>
                <a:uLnTx/>
                <a:uFillTx/>
                <a:latin typeface="+mj-lt"/>
                <a:ea typeface="+mj-ea"/>
                <a:cs typeface="+mj-cs"/>
              </a:rPr>
              <a:t>a) Toprak kanallar</a:t>
            </a:r>
            <a:endParaRPr kumimoji="0" lang="tr-TR" altLang="tr-TR" sz="2800" b="1" i="0" u="none" strike="noStrike" kern="1200" cap="all" spc="0" normalizeH="0" baseline="0" noProof="0" dirty="0">
              <a:ln w="3175" cmpd="sng">
                <a:noFill/>
              </a:ln>
              <a:solidFill>
                <a:schemeClr val="accent1">
                  <a:lumMod val="75000"/>
                </a:schemeClr>
              </a:solidFill>
              <a:effectLst/>
              <a:uLnTx/>
              <a:uFillTx/>
              <a:latin typeface="+mj-lt"/>
              <a:ea typeface="+mj-ea"/>
              <a:cs typeface="+mj-cs"/>
            </a:endParaRPr>
          </a:p>
        </p:txBody>
      </p:sp>
      <p:pic>
        <p:nvPicPr>
          <p:cNvPr id="28675" name="İçerik Yer Tutucusu 5"/>
          <p:cNvPicPr>
            <a:picLocks noGrp="1" noChangeAspect="1"/>
          </p:cNvPicPr>
          <p:nvPr>
            <p:ph idx="1" hasCustomPrompt="1"/>
          </p:nvPr>
        </p:nvPicPr>
        <p:blipFill>
          <a:blip r:embed="rId2"/>
          <a:srcRect/>
          <a:stretch>
            <a:fillRect/>
          </a:stretch>
        </p:blipFill>
        <p:spPr>
          <a:xfrm>
            <a:off x="1176338" y="1412875"/>
            <a:ext cx="6791325" cy="4913313"/>
          </a:xfrm>
          <a:ln>
            <a:solidFill>
              <a:schemeClr val="accent2">
                <a:lumMod val="50000"/>
              </a:schemeClr>
            </a:solidFill>
          </a:ln>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Unvan 1"/>
          <p:cNvSpPr>
            <a:spLocks noGrp="1"/>
          </p:cNvSpPr>
          <p:nvPr>
            <p:ph type="title" hasCustomPrompt="1"/>
          </p:nvPr>
        </p:nvSpPr>
        <p:spPr>
          <a:xfrm>
            <a:off x="539750" y="0"/>
            <a:ext cx="6554788" cy="1524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800" b="1" i="0" u="none" strike="noStrike" kern="1200" cap="all" spc="0" normalizeH="0" baseline="0" noProof="0" dirty="0">
                <a:ln w="3175" cmpd="sng">
                  <a:noFill/>
                </a:ln>
                <a:solidFill>
                  <a:schemeClr val="accent1"/>
                </a:solidFill>
                <a:effectLst/>
                <a:uLnTx/>
                <a:uFillTx/>
                <a:latin typeface="+mj-lt"/>
                <a:ea typeface="+mj-ea"/>
                <a:cs typeface="+mj-cs"/>
              </a:rPr>
              <a:t>a) Toprak kanallar</a:t>
            </a:r>
            <a:endParaRPr kumimoji="0" lang="tr-TR" altLang="tr-TR" sz="2800" b="1" i="0" u="none" strike="noStrike" kern="1200" cap="all" spc="0" normalizeH="0" baseline="0" noProof="0" dirty="0">
              <a:ln w="3175" cmpd="sng">
                <a:noFill/>
              </a:ln>
              <a:solidFill>
                <a:schemeClr val="accent1"/>
              </a:solidFill>
              <a:effectLst/>
              <a:uLnTx/>
              <a:uFillTx/>
              <a:latin typeface="+mj-lt"/>
              <a:ea typeface="+mj-ea"/>
              <a:cs typeface="+mj-cs"/>
            </a:endParaRPr>
          </a:p>
        </p:txBody>
      </p:sp>
      <p:pic>
        <p:nvPicPr>
          <p:cNvPr id="29699" name="İçerik Yer Tutucusu 3"/>
          <p:cNvPicPr>
            <a:picLocks noGrp="1" noChangeAspect="1"/>
          </p:cNvPicPr>
          <p:nvPr>
            <p:ph idx="1" hasCustomPrompt="1"/>
          </p:nvPr>
        </p:nvPicPr>
        <p:blipFill>
          <a:blip r:embed="rId2"/>
          <a:srcRect/>
          <a:stretch>
            <a:fillRect/>
          </a:stretch>
        </p:blipFill>
        <p:spPr>
          <a:xfrm>
            <a:off x="1333500" y="1341438"/>
            <a:ext cx="6408738" cy="4808538"/>
          </a:xfrm>
          <a:ln>
            <a:solidFill>
              <a:schemeClr val="accent2">
                <a:lumMod val="50000"/>
              </a:schemeClr>
            </a:solidFill>
          </a:ln>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hasCustomPrompt="1"/>
          </p:nvPr>
        </p:nvSpPr>
        <p:spPr>
          <a:xfrm>
            <a:off x="395288" y="0"/>
            <a:ext cx="6554787" cy="1524000"/>
          </a:xfrm>
          <a:noFill/>
          <a:ln>
            <a:noFill/>
          </a:ln>
        </p:spPr>
        <p:txBody>
          <a:bodyPr vert="horz" wrap="square" lIns="91440" tIns="45720" rIns="91440" bIns="45720" anchor="ctr" anchorCtr="0"/>
          <a:lstStyle/>
          <a:p>
            <a:pPr eaLnBrk="1" hangingPunct="1"/>
            <a:r>
              <a:rPr lang="tr-TR" altLang="en-US" sz="2800" b="1" dirty="0">
                <a:solidFill>
                  <a:schemeClr val="accent1"/>
                </a:solidFill>
                <a:latin typeface="Times New Roman" panose="02020603050405020304" pitchFamily="18" charset="0"/>
                <a:cs typeface="Times New Roman" panose="02020603050405020304" pitchFamily="18" charset="0"/>
              </a:rPr>
              <a:t>B) BETON KAPLAMALI KANALLAR</a:t>
            </a:r>
            <a:endParaRPr lang="en-US" altLang="en-US" sz="2800" b="1" dirty="0">
              <a:solidFill>
                <a:schemeClr val="accent1"/>
              </a:solidFill>
              <a:latin typeface="Times New Roman" panose="02020603050405020304" pitchFamily="18" charset="0"/>
              <a:ea typeface="Times New Roman" panose="02020603050405020304" pitchFamily="18" charset="0"/>
            </a:endParaRPr>
          </a:p>
        </p:txBody>
      </p:sp>
      <p:sp>
        <p:nvSpPr>
          <p:cNvPr id="28675" name="Rectangle 3"/>
          <p:cNvSpPr>
            <a:spLocks noGrp="1"/>
          </p:cNvSpPr>
          <p:nvPr>
            <p:ph idx="1" hasCustomPrompt="1"/>
          </p:nvPr>
        </p:nvSpPr>
        <p:spPr>
          <a:xfrm>
            <a:off x="395288" y="1196975"/>
            <a:ext cx="8569325" cy="5040313"/>
          </a:xfrm>
          <a:ln/>
        </p:spPr>
        <p:txBody>
          <a:bodyPr vert="horz" wrap="square" lIns="91440" tIns="45720" rIns="91440" bIns="45720" anchor="ctr" anchorCtr="0"/>
          <a:lstStyle/>
          <a:p>
            <a:pPr eaLnBrk="1" hangingPunct="1">
              <a:lnSpc>
                <a:spcPct val="130000"/>
              </a:lnSpc>
              <a:buFontTx/>
              <a:buNone/>
            </a:pPr>
            <a:r>
              <a:rPr lang="tr-TR" altLang="en-US" b="1" u="sng" dirty="0">
                <a:solidFill>
                  <a:srgbClr val="000000"/>
                </a:solidFill>
              </a:rPr>
              <a:t>Üstünlükleri</a:t>
            </a:r>
          </a:p>
          <a:p>
            <a:pPr eaLnBrk="1" hangingPunct="1">
              <a:lnSpc>
                <a:spcPct val="130000"/>
              </a:lnSpc>
              <a:buFontTx/>
              <a:buNone/>
            </a:pPr>
            <a:r>
              <a:rPr lang="tr-TR" altLang="en-US" b="1" dirty="0">
                <a:solidFill>
                  <a:srgbClr val="000000"/>
                </a:solidFill>
              </a:rPr>
              <a:t>1. Sızma kayıpları toprak kanallardan oldukça düşüktür. % 10-15 sızma kaybı olmaktadır.</a:t>
            </a:r>
          </a:p>
          <a:p>
            <a:pPr eaLnBrk="1" hangingPunct="1">
              <a:lnSpc>
                <a:spcPct val="130000"/>
              </a:lnSpc>
              <a:buFontTx/>
              <a:buNone/>
            </a:pPr>
            <a:r>
              <a:rPr lang="tr-TR" altLang="en-US" b="1" dirty="0">
                <a:solidFill>
                  <a:srgbClr val="000000"/>
                </a:solidFill>
              </a:rPr>
              <a:t>2. Erozyon sorunu yoktur. </a:t>
            </a:r>
          </a:p>
          <a:p>
            <a:pPr eaLnBrk="1" hangingPunct="1">
              <a:lnSpc>
                <a:spcPct val="130000"/>
              </a:lnSpc>
              <a:buFontTx/>
              <a:buNone/>
            </a:pPr>
            <a:r>
              <a:rPr lang="tr-TR" altLang="en-US" b="1" dirty="0">
                <a:solidFill>
                  <a:srgbClr val="000000"/>
                </a:solidFill>
              </a:rPr>
              <a:t>3. Otlanma minimal seviyededir. </a:t>
            </a:r>
          </a:p>
          <a:p>
            <a:pPr eaLnBrk="1" hangingPunct="1">
              <a:lnSpc>
                <a:spcPct val="130000"/>
              </a:lnSpc>
              <a:buFontTx/>
              <a:buNone/>
            </a:pPr>
            <a:r>
              <a:rPr lang="tr-TR" altLang="en-US" b="1" dirty="0">
                <a:solidFill>
                  <a:srgbClr val="000000"/>
                </a:solidFill>
              </a:rPr>
              <a:t>4. Bakım ve onarım kolaydır. </a:t>
            </a:r>
          </a:p>
          <a:p>
            <a:pPr eaLnBrk="1" hangingPunct="1">
              <a:lnSpc>
                <a:spcPct val="130000"/>
              </a:lnSpc>
              <a:buFontTx/>
              <a:buNone/>
            </a:pPr>
            <a:endParaRPr lang="tr-TR" altLang="en-US" b="1" dirty="0">
              <a:solidFill>
                <a:srgbClr val="000000"/>
              </a:solidFill>
            </a:endParaRPr>
          </a:p>
          <a:p>
            <a:pPr eaLnBrk="1" hangingPunct="1">
              <a:lnSpc>
                <a:spcPct val="130000"/>
              </a:lnSpc>
              <a:buFontTx/>
              <a:buNone/>
            </a:pPr>
            <a:r>
              <a:rPr lang="tr-TR" altLang="en-US" b="1" u="sng" dirty="0">
                <a:solidFill>
                  <a:srgbClr val="000000"/>
                </a:solidFill>
              </a:rPr>
              <a:t>Dezavantajı; </a:t>
            </a:r>
          </a:p>
          <a:p>
            <a:pPr eaLnBrk="1" hangingPunct="1">
              <a:lnSpc>
                <a:spcPct val="130000"/>
              </a:lnSpc>
              <a:buFontTx/>
              <a:buNone/>
            </a:pPr>
            <a:r>
              <a:rPr lang="tr-TR" altLang="en-US" b="1" dirty="0">
                <a:solidFill>
                  <a:srgbClr val="000000"/>
                </a:solidFill>
              </a:rPr>
              <a:t>	İlk yatırım masrafları toprak kanallara göre yüksektir.</a:t>
            </a:r>
            <a:r>
              <a:rPr lang="tr-TR" altLang="en-US" dirty="0">
                <a:solidFill>
                  <a:srgbClr val="000000"/>
                </a:solidFill>
              </a:rPr>
              <a:t> </a:t>
            </a:r>
            <a:endParaRPr lang="en-US" altLang="en-US" dirty="0">
              <a:solidFill>
                <a:srgbClr val="000000"/>
              </a:solidFill>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Unvan 1"/>
          <p:cNvSpPr>
            <a:spLocks noGrp="1"/>
          </p:cNvSpPr>
          <p:nvPr>
            <p:ph type="title" hasCustomPrompt="1"/>
          </p:nvPr>
        </p:nvSpPr>
        <p:spPr>
          <a:xfrm>
            <a:off x="515938" y="260350"/>
            <a:ext cx="8229600" cy="1143000"/>
          </a:xfrm>
          <a:noFill/>
          <a:ln>
            <a:noFill/>
          </a:ln>
        </p:spPr>
        <p:txBody>
          <a:bodyPr vert="horz" wrap="square" lIns="91440" tIns="45720" rIns="91440" bIns="45720" anchor="ctr" anchorCtr="0"/>
          <a:lstStyle/>
          <a:p>
            <a:pPr eaLnBrk="1" hangingPunct="1"/>
            <a:r>
              <a:rPr lang="tr-TR" altLang="en-US" sz="2800" b="1" dirty="0">
                <a:solidFill>
                  <a:schemeClr val="accent1"/>
                </a:solidFill>
                <a:latin typeface="Times New Roman" panose="02020603050405020304" pitchFamily="18" charset="0"/>
                <a:cs typeface="Times New Roman" panose="02020603050405020304" pitchFamily="18" charset="0"/>
              </a:rPr>
              <a:t>B) BETON KAPLAMALI KANALLAR</a:t>
            </a:r>
            <a:endParaRPr lang="tr-TR" altLang="tr-TR" sz="2800" dirty="0">
              <a:solidFill>
                <a:schemeClr val="accent1"/>
              </a:solidFill>
              <a:latin typeface="Times New Roman" panose="02020603050405020304" pitchFamily="18" charset="0"/>
              <a:ea typeface="Times New Roman" panose="02020603050405020304" pitchFamily="18" charset="0"/>
            </a:endParaRPr>
          </a:p>
        </p:txBody>
      </p:sp>
      <p:pic>
        <p:nvPicPr>
          <p:cNvPr id="31747" name="İçerik Yer Tutucusu 3"/>
          <p:cNvPicPr>
            <a:picLocks noGrp="1" noChangeAspect="1"/>
          </p:cNvPicPr>
          <p:nvPr>
            <p:ph idx="1" hasCustomPrompt="1"/>
          </p:nvPr>
        </p:nvPicPr>
        <p:blipFill>
          <a:blip r:embed="rId2"/>
          <a:srcRect/>
          <a:stretch>
            <a:fillRect/>
          </a:stretch>
        </p:blipFill>
        <p:spPr>
          <a:xfrm>
            <a:off x="1501775" y="1403350"/>
            <a:ext cx="6140450" cy="4608513"/>
          </a:xfrm>
          <a:ln>
            <a:solidFill>
              <a:schemeClr val="accent2">
                <a:lumMod val="50000"/>
              </a:schemeClr>
            </a:solidFill>
          </a:ln>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Unvan 1"/>
          <p:cNvSpPr>
            <a:spLocks noGrp="1"/>
          </p:cNvSpPr>
          <p:nvPr>
            <p:ph type="title" hasCustomPrompt="1"/>
          </p:nvPr>
        </p:nvSpPr>
        <p:spPr>
          <a:xfrm>
            <a:off x="395288" y="33338"/>
            <a:ext cx="6554787" cy="1524000"/>
          </a:xfrm>
          <a:noFill/>
          <a:ln>
            <a:noFill/>
          </a:ln>
        </p:spPr>
        <p:txBody>
          <a:bodyPr vert="horz" wrap="square" lIns="91440" tIns="45720" rIns="91440" bIns="45720" anchor="ctr" anchorCtr="0"/>
          <a:lstStyle/>
          <a:p>
            <a:pPr eaLnBrk="1" hangingPunct="1"/>
            <a:r>
              <a:rPr lang="tr-TR" altLang="en-US" sz="2800" b="1" dirty="0">
                <a:solidFill>
                  <a:schemeClr val="accent1"/>
                </a:solidFill>
                <a:latin typeface="Times New Roman" panose="02020603050405020304" pitchFamily="18" charset="0"/>
                <a:cs typeface="Times New Roman" panose="02020603050405020304" pitchFamily="18" charset="0"/>
              </a:rPr>
              <a:t>B) BETON KAPLAMALI KANALLAR</a:t>
            </a:r>
            <a:endParaRPr lang="tr-TR" altLang="tr-TR" sz="2800" dirty="0">
              <a:solidFill>
                <a:schemeClr val="accent1"/>
              </a:solidFill>
              <a:latin typeface="Times New Roman" panose="02020603050405020304" pitchFamily="18" charset="0"/>
              <a:ea typeface="Times New Roman" panose="02020603050405020304" pitchFamily="18" charset="0"/>
            </a:endParaRPr>
          </a:p>
        </p:txBody>
      </p:sp>
      <p:pic>
        <p:nvPicPr>
          <p:cNvPr id="32771" name="İçerik Yer Tutucusu 3"/>
          <p:cNvPicPr>
            <a:picLocks noGrp="1" noChangeAspect="1"/>
          </p:cNvPicPr>
          <p:nvPr>
            <p:ph idx="1" hasCustomPrompt="1"/>
          </p:nvPr>
        </p:nvPicPr>
        <p:blipFill>
          <a:blip r:embed="rId2"/>
          <a:srcRect/>
          <a:stretch>
            <a:fillRect/>
          </a:stretch>
        </p:blipFill>
        <p:spPr>
          <a:xfrm>
            <a:off x="1404938" y="1700213"/>
            <a:ext cx="6334125" cy="4105275"/>
          </a:xfrm>
          <a:ln>
            <a:solidFill>
              <a:schemeClr val="accent2">
                <a:lumMod val="50000"/>
              </a:schemeClr>
            </a:solidFill>
          </a:ln>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Unvan 1"/>
          <p:cNvSpPr>
            <a:spLocks noGrp="1"/>
          </p:cNvSpPr>
          <p:nvPr>
            <p:ph type="title" hasCustomPrompt="1"/>
          </p:nvPr>
        </p:nvSpPr>
        <p:spPr>
          <a:xfrm>
            <a:off x="250825" y="0"/>
            <a:ext cx="6554788" cy="1524000"/>
          </a:xfrm>
          <a:noFill/>
          <a:ln>
            <a:noFill/>
          </a:ln>
        </p:spPr>
        <p:txBody>
          <a:bodyPr vert="horz" wrap="square" lIns="91440" tIns="45720" rIns="91440" bIns="45720" anchor="ctr" anchorCtr="0"/>
          <a:lstStyle/>
          <a:p>
            <a:pPr eaLnBrk="1" hangingPunct="1"/>
            <a:r>
              <a:rPr lang="tr-TR" altLang="en-US" sz="2800" b="1" dirty="0">
                <a:solidFill>
                  <a:schemeClr val="accent1"/>
                </a:solidFill>
                <a:latin typeface="Times New Roman" panose="02020603050405020304" pitchFamily="18" charset="0"/>
                <a:cs typeface="Times New Roman" panose="02020603050405020304" pitchFamily="18" charset="0"/>
              </a:rPr>
              <a:t>B) BETON KAPLAMALI KANALLAR</a:t>
            </a:r>
            <a:endParaRPr lang="tr-TR" altLang="tr-TR" sz="2800" dirty="0">
              <a:solidFill>
                <a:schemeClr val="accent1"/>
              </a:solidFill>
              <a:latin typeface="Times New Roman" panose="02020603050405020304" pitchFamily="18" charset="0"/>
              <a:ea typeface="Times New Roman" panose="02020603050405020304" pitchFamily="18" charset="0"/>
            </a:endParaRPr>
          </a:p>
        </p:txBody>
      </p:sp>
      <p:pic>
        <p:nvPicPr>
          <p:cNvPr id="33795" name="İçerik Yer Tutucusu 3"/>
          <p:cNvPicPr>
            <a:picLocks noGrp="1" noChangeAspect="1"/>
          </p:cNvPicPr>
          <p:nvPr>
            <p:ph idx="1" hasCustomPrompt="1"/>
          </p:nvPr>
        </p:nvPicPr>
        <p:blipFill>
          <a:blip r:embed="rId2"/>
          <a:srcRect/>
          <a:stretch>
            <a:fillRect/>
          </a:stretch>
        </p:blipFill>
        <p:spPr>
          <a:xfrm>
            <a:off x="1258888" y="1565275"/>
            <a:ext cx="6799263" cy="4032250"/>
          </a:xfrm>
          <a:ln>
            <a:solidFill>
              <a:schemeClr val="accent2">
                <a:lumMod val="50000"/>
              </a:schemeClr>
            </a:solidFill>
          </a:ln>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p:cNvPicPr>
            <a:picLocks noGrp="1" noChangeAspect="1"/>
          </p:cNvPicPr>
          <p:nvPr>
            <p:ph hasCustomPrompt="1"/>
          </p:nvPr>
        </p:nvPicPr>
        <p:blipFill>
          <a:blip r:embed="rId2"/>
          <a:srcRect/>
          <a:stretch>
            <a:fillRect/>
          </a:stretch>
        </p:blipFill>
        <p:spPr>
          <a:xfrm>
            <a:off x="1006475" y="908050"/>
            <a:ext cx="7131050" cy="4824413"/>
          </a:xfrm>
          <a:ln>
            <a:solidFill>
              <a:schemeClr val="accent1">
                <a:alpha val="100000"/>
              </a:schemeClr>
            </a:solidFill>
            <a:miter lim="800000"/>
            <a:headEnd/>
            <a:tailEnd/>
          </a:ln>
        </p:spPr>
      </p:pic>
      <p:sp>
        <p:nvSpPr>
          <p:cNvPr id="32771" name="Text Box 7"/>
          <p:cNvSpPr txBox="1"/>
          <p:nvPr/>
        </p:nvSpPr>
        <p:spPr>
          <a:xfrm>
            <a:off x="4716463" y="4149725"/>
            <a:ext cx="3816350" cy="784225"/>
          </a:xfrm>
          <a:prstGeom prst="rect">
            <a:avLst/>
          </a:prstGeom>
          <a:noFill/>
          <a:ln w="9525">
            <a:noFill/>
          </a:ln>
        </p:spPr>
        <p:txBody>
          <a:bodyPr>
            <a:spAutoFit/>
          </a:bodyPr>
          <a:lstStyle/>
          <a:p>
            <a:pPr algn="ctr" eaLnBrk="1" hangingPunct="1">
              <a:spcBef>
                <a:spcPct val="50000"/>
              </a:spcBef>
              <a:buNone/>
            </a:pPr>
            <a:r>
              <a:rPr lang="tr-TR" altLang="en-US" dirty="0">
                <a:solidFill>
                  <a:schemeClr val="bg1"/>
                </a:solidFill>
                <a:latin typeface="Arial" panose="020B0604020202020204" pitchFamily="34" charset="0"/>
                <a:ea typeface="ヒラギノ角ゴ Pro W3" pitchFamily="-106" charset="-128"/>
              </a:rPr>
              <a:t>Vmin≥0,30 m/s</a:t>
            </a:r>
          </a:p>
          <a:p>
            <a:pPr algn="ctr" eaLnBrk="1" hangingPunct="1">
              <a:spcBef>
                <a:spcPct val="50000"/>
              </a:spcBef>
              <a:buNone/>
            </a:pPr>
            <a:r>
              <a:rPr lang="tr-TR" altLang="en-US" dirty="0">
                <a:solidFill>
                  <a:schemeClr val="bg1"/>
                </a:solidFill>
                <a:latin typeface="Arial" panose="020B0604020202020204" pitchFamily="34" charset="0"/>
                <a:ea typeface="ヒラギノ角ゴ Pro W3" pitchFamily="-106" charset="-128"/>
              </a:rPr>
              <a:t>Vmax≤ 1,2 m/s</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p:cNvPicPr>
            <a:picLocks noGrp="1" noChangeAspect="1"/>
          </p:cNvPicPr>
          <p:nvPr>
            <p:ph hasCustomPrompt="1"/>
          </p:nvPr>
        </p:nvPicPr>
        <p:blipFill>
          <a:blip r:embed="rId2"/>
          <a:srcRect/>
          <a:stretch>
            <a:fillRect/>
          </a:stretch>
        </p:blipFill>
        <p:spPr>
          <a:xfrm>
            <a:off x="669925" y="503238"/>
            <a:ext cx="7804150" cy="5851525"/>
          </a:xfrm>
          <a:ln>
            <a:solidFill>
              <a:schemeClr val="accent1">
                <a:alpha val="100000"/>
              </a:schemeClr>
            </a:solidFill>
            <a:miter lim="800000"/>
            <a:headEnd/>
            <a:tailEnd/>
          </a:ln>
        </p:spPr>
      </p:pic>
      <p:sp>
        <p:nvSpPr>
          <p:cNvPr id="33795" name="Text Box 8"/>
          <p:cNvSpPr txBox="1"/>
          <p:nvPr/>
        </p:nvSpPr>
        <p:spPr>
          <a:xfrm>
            <a:off x="5148263" y="4365625"/>
            <a:ext cx="3384550" cy="779463"/>
          </a:xfrm>
          <a:prstGeom prst="rect">
            <a:avLst/>
          </a:prstGeom>
          <a:noFill/>
          <a:ln w="9525">
            <a:noFill/>
          </a:ln>
        </p:spPr>
        <p:txBody>
          <a:bodyPr>
            <a:spAutoFit/>
          </a:bodyPr>
          <a:lstStyle/>
          <a:p>
            <a:pPr algn="ctr" eaLnBrk="1" hangingPunct="1">
              <a:spcBef>
                <a:spcPct val="50000"/>
              </a:spcBef>
              <a:buNone/>
            </a:pPr>
            <a:r>
              <a:rPr lang="tr-TR" altLang="en-US" dirty="0">
                <a:solidFill>
                  <a:schemeClr val="bg1"/>
                </a:solidFill>
                <a:latin typeface="Arial" panose="020B0604020202020204" pitchFamily="34" charset="0"/>
                <a:ea typeface="ヒラギノ角ゴ Pro W3" pitchFamily="-106" charset="-128"/>
              </a:rPr>
              <a:t>Vmin≥0,30 m/s</a:t>
            </a:r>
          </a:p>
          <a:p>
            <a:pPr algn="ctr" eaLnBrk="1" hangingPunct="1">
              <a:spcBef>
                <a:spcPct val="50000"/>
              </a:spcBef>
              <a:buNone/>
            </a:pPr>
            <a:r>
              <a:rPr lang="tr-TR" altLang="en-US" dirty="0">
                <a:solidFill>
                  <a:schemeClr val="bg1"/>
                </a:solidFill>
                <a:latin typeface="Arial" panose="020B0604020202020204" pitchFamily="34" charset="0"/>
                <a:ea typeface="ヒラギノ角ゴ Pro W3" pitchFamily="-106" charset="-128"/>
              </a:rPr>
              <a:t>Vmax≤ 2,4 m/s</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p:cNvSpPr txBox="1"/>
          <p:nvPr/>
        </p:nvSpPr>
        <p:spPr>
          <a:xfrm>
            <a:off x="1477963" y="6335713"/>
            <a:ext cx="6910387" cy="366712"/>
          </a:xfrm>
          <a:prstGeom prst="rect">
            <a:avLst/>
          </a:prstGeom>
          <a:noFill/>
          <a:ln w="9525">
            <a:noFill/>
          </a:ln>
        </p:spPr>
        <p:txBody>
          <a:bodyPr>
            <a:spAutoFit/>
          </a:bodyPr>
          <a:lstStyle/>
          <a:p>
            <a:pPr algn="ctr" eaLnBrk="1" hangingPunct="1">
              <a:spcBef>
                <a:spcPct val="50000"/>
              </a:spcBef>
            </a:pPr>
            <a:r>
              <a:rPr lang="tr-TR" altLang="en-US" b="1" dirty="0">
                <a:solidFill>
                  <a:schemeClr val="bg1"/>
                </a:solidFill>
                <a:latin typeface="Arial" panose="020B0604020202020204" pitchFamily="34" charset="0"/>
                <a:ea typeface="ヒラギノ角ゴ Pro W3" pitchFamily="-106" charset="-128"/>
              </a:rPr>
              <a:t>Şekil 1. Açık kanallara ilişkin sanat yapıları</a:t>
            </a:r>
          </a:p>
        </p:txBody>
      </p:sp>
      <p:pic>
        <p:nvPicPr>
          <p:cNvPr id="34819" name="Picture 8"/>
          <p:cNvPicPr>
            <a:picLocks noGrp="1" noChangeAspect="1"/>
          </p:cNvPicPr>
          <p:nvPr>
            <p:ph hasCustomPrompt="1"/>
          </p:nvPr>
        </p:nvPicPr>
        <p:blipFill>
          <a:blip r:embed="rId3"/>
          <a:srcRect l="23366"/>
          <a:stretch>
            <a:fillRect/>
          </a:stretch>
        </p:blipFill>
        <p:spPr>
          <a:xfrm>
            <a:off x="2066925" y="169863"/>
            <a:ext cx="5730875" cy="6165850"/>
          </a:xfrm>
          <a:ln>
            <a:solidFill>
              <a:schemeClr val="accent1">
                <a:alpha val="100000"/>
              </a:schemeClr>
            </a:solid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p:cNvPicPr>
            <a:picLocks noGrp="1" noChangeAspect="1"/>
          </p:cNvPicPr>
          <p:nvPr>
            <p:ph hasCustomPrompt="1"/>
          </p:nvPr>
        </p:nvPicPr>
        <p:blipFill>
          <a:blip r:embed="rId2"/>
          <a:srcRect/>
          <a:stretch>
            <a:fillRect/>
          </a:stretch>
        </p:blipFill>
        <p:spPr>
          <a:xfrm>
            <a:off x="457200" y="376238"/>
            <a:ext cx="8229600" cy="5648325"/>
          </a:xfrm>
          <a:ln>
            <a:solidFill>
              <a:schemeClr val="accent1">
                <a:alpha val="100000"/>
              </a:schemeClr>
            </a:solidFill>
            <a:miter lim="800000"/>
            <a:headEnd/>
            <a:tailEnd/>
          </a:ln>
        </p:spPr>
      </p:pic>
      <p:sp>
        <p:nvSpPr>
          <p:cNvPr id="35843" name="Text Box 7"/>
          <p:cNvSpPr txBox="1"/>
          <p:nvPr/>
        </p:nvSpPr>
        <p:spPr>
          <a:xfrm>
            <a:off x="684213" y="4292600"/>
            <a:ext cx="3529012" cy="1200150"/>
          </a:xfrm>
          <a:prstGeom prst="rect">
            <a:avLst/>
          </a:prstGeom>
          <a:noFill/>
          <a:ln w="9525">
            <a:noFill/>
          </a:ln>
        </p:spPr>
        <p:txBody>
          <a:bodyPr>
            <a:spAutoFit/>
          </a:bodyPr>
          <a:lstStyle/>
          <a:p>
            <a:pPr algn="just" eaLnBrk="1" hangingPunct="1">
              <a:spcBef>
                <a:spcPct val="50000"/>
              </a:spcBef>
            </a:pPr>
            <a:r>
              <a:rPr lang="tr-TR" altLang="en-US" b="1" dirty="0">
                <a:solidFill>
                  <a:schemeClr val="accent1"/>
                </a:solidFill>
                <a:latin typeface="Arial" panose="020B0604020202020204" pitchFamily="34" charset="0"/>
                <a:ea typeface="ヒラギノ角ゴ Pro W3" pitchFamily="-106" charset="-128"/>
              </a:rPr>
              <a:t>Kanallarda akan suyun yönünün değiştirilmesi ve daha fazla yönlere iletilmesi için kullanılırlar.</a:t>
            </a:r>
          </a:p>
        </p:txBody>
      </p:sp>
      <p:sp>
        <p:nvSpPr>
          <p:cNvPr id="35844" name="Text Box 8"/>
          <p:cNvSpPr txBox="1"/>
          <p:nvPr/>
        </p:nvSpPr>
        <p:spPr>
          <a:xfrm>
            <a:off x="4643438" y="4292600"/>
            <a:ext cx="3529012" cy="1190625"/>
          </a:xfrm>
          <a:prstGeom prst="rect">
            <a:avLst/>
          </a:prstGeom>
          <a:noFill/>
          <a:ln w="9525">
            <a:noFill/>
          </a:ln>
        </p:spPr>
        <p:txBody>
          <a:bodyPr>
            <a:spAutoFit/>
          </a:bodyPr>
          <a:lstStyle/>
          <a:p>
            <a:pPr algn="just" eaLnBrk="1" hangingPunct="1">
              <a:spcBef>
                <a:spcPct val="50000"/>
              </a:spcBef>
            </a:pPr>
            <a:r>
              <a:rPr lang="tr-TR" altLang="en-US" b="1" dirty="0">
                <a:solidFill>
                  <a:schemeClr val="accent1"/>
                </a:solidFill>
                <a:latin typeface="Arial" panose="020B0604020202020204" pitchFamily="34" charset="0"/>
                <a:ea typeface="ヒラギノ角ゴ Pro W3" pitchFamily="-106" charset="-128"/>
              </a:rPr>
              <a:t>Kanalda akan su seviyesinin yükseltilerek suyun başka bir kanala veya parsele alınmasında kullanılır</a:t>
            </a:r>
            <a:r>
              <a:rPr lang="tr-TR" altLang="en-US" dirty="0">
                <a:solidFill>
                  <a:srgbClr val="0000FF"/>
                </a:solidFill>
                <a:latin typeface="Arial" panose="020B0604020202020204" pitchFamily="34" charset="0"/>
                <a:ea typeface="ヒラギノ角ゴ Pro W3" pitchFamily="-106" charset="-128"/>
              </a:rPr>
              <a:t>.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8 İçerik Yer Tutucusu"/>
          <p:cNvSpPr>
            <a:spLocks noGrp="1"/>
          </p:cNvSpPr>
          <p:nvPr>
            <p:ph sz="half" idx="13" hasCustomPrompt="1"/>
          </p:nvPr>
        </p:nvSpPr>
        <p:spPr>
          <a:xfrm>
            <a:off x="0" y="320462"/>
            <a:ext cx="9142729" cy="1124744"/>
          </a:xfrm>
          <a:ln/>
        </p:spPr>
        <p:txBody>
          <a:bodyPr vert="horz" wrap="square" lIns="91440" tIns="45720" rIns="91440" bIns="45720" anchor="t" anchorCtr="0">
            <a:normAutofit fontScale="40000" lnSpcReduction="20000"/>
          </a:bodyPr>
          <a:lstStyle/>
          <a:p>
            <a:pPr marL="0" indent="0">
              <a:spcAft>
                <a:spcPts val="300"/>
              </a:spcAft>
              <a:buNone/>
            </a:pPr>
            <a:r>
              <a:rPr lang="tr-TR" altLang="tr-TR" sz="3100" b="1" dirty="0">
                <a:solidFill>
                  <a:schemeClr val="bg1"/>
                </a:solidFill>
                <a:latin typeface="Times New Roman" panose="02020603050405020304" pitchFamily="18" charset="0"/>
                <a:cs typeface="Times New Roman" panose="02020603050405020304" pitchFamily="18" charset="0"/>
              </a:rPr>
              <a:t>Prof. Dr.  A. Halim ORTA</a:t>
            </a:r>
            <a:endParaRPr lang="tr-TR" altLang="tr-TR" sz="3100" dirty="0">
              <a:solidFill>
                <a:schemeClr val="bg1"/>
              </a:solidFill>
              <a:latin typeface="Times New Roman" panose="02020603050405020304" pitchFamily="18" charset="0"/>
              <a:cs typeface="Times New Roman" panose="02020603050405020304" pitchFamily="18" charset="0"/>
            </a:endParaRPr>
          </a:p>
          <a:p>
            <a:pPr eaLnBrk="1" hangingPunct="1">
              <a:buFontTx/>
              <a:buNone/>
            </a:pPr>
            <a:r>
              <a:rPr lang="tr-TR" altLang="en-US" sz="3100" b="1" dirty="0">
                <a:solidFill>
                  <a:schemeClr val="bg1"/>
                </a:solidFill>
                <a:latin typeface="Times New Roman" panose="02020603050405020304" pitchFamily="18" charset="0"/>
                <a:cs typeface="Times New Roman" panose="02020603050405020304" pitchFamily="18" charset="0"/>
              </a:rPr>
              <a:t>Biyosistem Mühendisi A. Nurdan YAREN</a:t>
            </a:r>
          </a:p>
          <a:p>
            <a:pPr eaLnBrk="1" hangingPunct="1">
              <a:buFontTx/>
              <a:buNone/>
            </a:pPr>
            <a:r>
              <a:rPr lang="tr-TR" altLang="en-US" sz="3100" b="1" dirty="0">
                <a:solidFill>
                  <a:schemeClr val="bg1"/>
                </a:solidFill>
                <a:latin typeface="Times New Roman" panose="02020603050405020304" pitchFamily="18" charset="0"/>
                <a:cs typeface="Times New Roman" panose="02020603050405020304" pitchFamily="18" charset="0"/>
              </a:rPr>
              <a:t>Biyosistem Mühendisi Ömer Burhan ARSLAN</a:t>
            </a:r>
          </a:p>
          <a:p>
            <a:pPr eaLnBrk="1" hangingPunct="1">
              <a:buFontTx/>
              <a:buNone/>
            </a:pPr>
            <a:r>
              <a:rPr lang="tr-TR" altLang="en-US" sz="3100" b="1" dirty="0">
                <a:solidFill>
                  <a:schemeClr val="bg1"/>
                </a:solidFill>
                <a:latin typeface="Times New Roman" panose="02020603050405020304" pitchFamily="18" charset="0"/>
                <a:cs typeface="Times New Roman" panose="02020603050405020304" pitchFamily="18" charset="0"/>
              </a:rPr>
              <a:t>Biyosistem Mühendisi Alara UZUNER</a:t>
            </a:r>
          </a:p>
          <a:p>
            <a:pPr eaLnBrk="1" hangingPunct="1">
              <a:buFontTx/>
              <a:buNone/>
            </a:pPr>
            <a:endParaRPr lang="tr-TR" altLang="en-US" dirty="0">
              <a:solidFill>
                <a:schemeClr val="bg1"/>
              </a:solidFill>
              <a:latin typeface="Times New Roman" panose="02020603050405020304" pitchFamily="18" charset="0"/>
              <a:cs typeface="Times New Roman" panose="02020603050405020304" pitchFamily="18" charset="0"/>
            </a:endParaRPr>
          </a:p>
        </p:txBody>
      </p:sp>
      <p:graphicFrame>
        <p:nvGraphicFramePr>
          <p:cNvPr id="10" name="İçerik Yer Tutucusu 9">
            <a:extLst>
              <a:ext uri="{FF2B5EF4-FFF2-40B4-BE49-F238E27FC236}">
                <a16:creationId xmlns:a16="http://schemas.microsoft.com/office/drawing/2014/main" id="{FF5747BA-8993-0A0B-3039-ECB1BA87A5EC}"/>
              </a:ext>
            </a:extLst>
          </p:cNvPr>
          <p:cNvGraphicFramePr>
            <a:graphicFrameLocks noGrp="1"/>
          </p:cNvGraphicFramePr>
          <p:nvPr>
            <p:ph sz="quarter" idx="4"/>
          </p:nvPr>
        </p:nvGraphicFramePr>
        <p:xfrm>
          <a:off x="53116" y="1300990"/>
          <a:ext cx="9036495" cy="5236548"/>
        </p:xfrm>
        <a:graphic>
          <a:graphicData uri="http://schemas.openxmlformats.org/drawingml/2006/table">
            <a:tbl>
              <a:tblPr firstRow="1" bandRow="1">
                <a:tableStyleId>{21E4AEA4-8DFA-4A89-87EB-49C32662AFE0}</a:tableStyleId>
              </a:tblPr>
              <a:tblGrid>
                <a:gridCol w="1293977">
                  <a:extLst>
                    <a:ext uri="{9D8B030D-6E8A-4147-A177-3AD203B41FA5}">
                      <a16:colId xmlns:a16="http://schemas.microsoft.com/office/drawing/2014/main" val="3591949362"/>
                    </a:ext>
                  </a:extLst>
                </a:gridCol>
                <a:gridCol w="7742518">
                  <a:extLst>
                    <a:ext uri="{9D8B030D-6E8A-4147-A177-3AD203B41FA5}">
                      <a16:colId xmlns:a16="http://schemas.microsoft.com/office/drawing/2014/main" val="117950072"/>
                    </a:ext>
                  </a:extLst>
                </a:gridCol>
              </a:tblGrid>
              <a:tr h="421916">
                <a:tc>
                  <a:txBody>
                    <a:bodyPr/>
                    <a:lstStyle/>
                    <a:p>
                      <a:pPr algn="just"/>
                      <a:r>
                        <a:rPr lang="tr-TR" sz="1050" b="1" u="sng" kern="1200" dirty="0">
                          <a:solidFill>
                            <a:schemeClr val="lt1"/>
                          </a:solidFill>
                          <a:effectLst/>
                          <a:latin typeface="Times New Roman" panose="02020603050405020304" pitchFamily="18" charset="0"/>
                          <a:cs typeface="Times New Roman" panose="02020603050405020304" pitchFamily="18" charset="0"/>
                        </a:rPr>
                        <a:t>Tarih</a:t>
                      </a:r>
                      <a:endParaRPr lang="tr-TR" sz="105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tr-TR" sz="1050" b="1" u="sng" kern="1200" dirty="0">
                          <a:solidFill>
                            <a:schemeClr val="lt1"/>
                          </a:solidFill>
                          <a:effectLst/>
                          <a:latin typeface="Times New Roman" panose="02020603050405020304" pitchFamily="18" charset="0"/>
                          <a:cs typeface="Times New Roman" panose="02020603050405020304" pitchFamily="18" charset="0"/>
                        </a:rPr>
                        <a:t>Konu</a:t>
                      </a:r>
                      <a:endParaRPr lang="tr-TR" sz="1050" b="1" kern="1200" dirty="0">
                        <a:solidFill>
                          <a:schemeClr val="lt1"/>
                        </a:solidFill>
                        <a:effectLst/>
                        <a:latin typeface="Times New Roman" panose="02020603050405020304" pitchFamily="18" charset="0"/>
                        <a:cs typeface="Times New Roman" panose="02020603050405020304" pitchFamily="18" charset="0"/>
                      </a:endParaRPr>
                    </a:p>
                    <a:p>
                      <a:pPr algn="just"/>
                      <a:endParaRPr lang="tr-TR"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90087714"/>
                  </a:ext>
                </a:extLst>
              </a:tr>
              <a:tr h="294428">
                <a:tc>
                  <a:txBody>
                    <a:bodyPr/>
                    <a:lstStyle/>
                    <a:p>
                      <a:pPr algn="just"/>
                      <a:r>
                        <a:rPr lang="tr-TR" sz="1050" b="1" kern="1200" dirty="0">
                          <a:solidFill>
                            <a:schemeClr val="dk1"/>
                          </a:solidFill>
                          <a:effectLst/>
                          <a:latin typeface="Times New Roman" panose="02020603050405020304" pitchFamily="18" charset="0"/>
                          <a:cs typeface="Times New Roman" panose="02020603050405020304" pitchFamily="18" charset="0"/>
                        </a:rPr>
                        <a:t>03 Ekim  2024</a:t>
                      </a:r>
                      <a:endParaRPr lang="tr-TR" sz="1050" dirty="0">
                        <a:latin typeface="Times New Roman" panose="02020603050405020304" pitchFamily="18" charset="0"/>
                        <a:cs typeface="Times New Roman" panose="02020603050405020304" pitchFamily="18" charset="0"/>
                      </a:endParaRPr>
                    </a:p>
                  </a:txBody>
                  <a:tcPr/>
                </a:tc>
                <a:tc>
                  <a:txBody>
                    <a:bodyPr/>
                    <a:lstStyle/>
                    <a:p>
                      <a:pPr algn="just"/>
                      <a:r>
                        <a:rPr lang="tr-TR" sz="1050" kern="1200" dirty="0">
                          <a:solidFill>
                            <a:schemeClr val="dk1"/>
                          </a:solidFill>
                          <a:effectLst/>
                          <a:latin typeface="Times New Roman" panose="02020603050405020304" pitchFamily="18" charset="0"/>
                          <a:cs typeface="Times New Roman" panose="02020603050405020304" pitchFamily="18" charset="0"/>
                        </a:rPr>
                        <a:t>GİRİŞ; ARAZİNİN SULAMAYA HAZIRLANMASI; tarla içi su dağıtım sistemlerinin planlanması</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758029511"/>
                  </a:ext>
                </a:extLst>
              </a:tr>
              <a:tr h="286538">
                <a:tc>
                  <a:txBody>
                    <a:bodyPr/>
                    <a:lstStyle/>
                    <a:p>
                      <a:pPr algn="just"/>
                      <a:r>
                        <a:rPr lang="tr-TR" sz="1050" b="1" kern="1200" dirty="0">
                          <a:solidFill>
                            <a:schemeClr val="dk1"/>
                          </a:solidFill>
                          <a:effectLst/>
                          <a:latin typeface="Times New Roman" panose="02020603050405020304" pitchFamily="18" charset="0"/>
                          <a:cs typeface="Times New Roman" panose="02020603050405020304" pitchFamily="18" charset="0"/>
                        </a:rPr>
                        <a:t>10 Ekim 2024</a:t>
                      </a:r>
                      <a:endParaRPr lang="tr-TR" sz="1050" dirty="0">
                        <a:latin typeface="Times New Roman" panose="02020603050405020304" pitchFamily="18" charset="0"/>
                        <a:cs typeface="Times New Roman" panose="02020603050405020304" pitchFamily="18" charset="0"/>
                      </a:endParaRPr>
                    </a:p>
                  </a:txBody>
                  <a:tcPr/>
                </a:tc>
                <a:tc>
                  <a:txBody>
                    <a:bodyPr/>
                    <a:lstStyle/>
                    <a:p>
                      <a:pPr algn="just"/>
                      <a:r>
                        <a:rPr lang="tr-TR" sz="1050" kern="1200" dirty="0">
                          <a:solidFill>
                            <a:schemeClr val="dk1"/>
                          </a:solidFill>
                          <a:effectLst/>
                          <a:latin typeface="Times New Roman" panose="02020603050405020304" pitchFamily="18" charset="0"/>
                          <a:cs typeface="Times New Roman" panose="02020603050405020304" pitchFamily="18" charset="0"/>
                        </a:rPr>
                        <a:t>Düşük basınçlı boru sistemleri, ARAZİ TESVİYESİ; tesviye tipleri, tesviye öncesi hazırlık ve ölçme işlemleri</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359162481"/>
                  </a:ext>
                </a:extLst>
              </a:tr>
              <a:tr h="303775">
                <a:tc>
                  <a:txBody>
                    <a:bodyPr/>
                    <a:lstStyle/>
                    <a:p>
                      <a:pPr algn="just"/>
                      <a:r>
                        <a:rPr lang="tr-TR" sz="1050" b="1" kern="1200" dirty="0">
                          <a:solidFill>
                            <a:schemeClr val="dk1"/>
                          </a:solidFill>
                          <a:effectLst/>
                          <a:latin typeface="Times New Roman" panose="02020603050405020304" pitchFamily="18" charset="0"/>
                          <a:cs typeface="Times New Roman" panose="02020603050405020304" pitchFamily="18" charset="0"/>
                        </a:rPr>
                        <a:t>17 Ekim 2024</a:t>
                      </a:r>
                      <a:endParaRPr lang="tr-TR" sz="105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tr-TR" sz="1050" kern="1200" dirty="0">
                          <a:solidFill>
                            <a:schemeClr val="dk1"/>
                          </a:solidFill>
                          <a:effectLst/>
                          <a:latin typeface="Times New Roman" panose="02020603050405020304" pitchFamily="18" charset="0"/>
                          <a:cs typeface="Times New Roman" panose="02020603050405020304" pitchFamily="18" charset="0"/>
                        </a:rPr>
                        <a:t>ARAZİ TESVİYESİ PROJELEME YÖNTEMLERİ; En küçük kareler yöntemi. </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407758511"/>
                  </a:ext>
                </a:extLst>
              </a:tr>
              <a:tr h="317297">
                <a:tc>
                  <a:txBody>
                    <a:bodyPr/>
                    <a:lstStyle/>
                    <a:p>
                      <a:pPr algn="just"/>
                      <a:r>
                        <a:rPr lang="tr-TR" sz="1050" b="1" kern="1200" dirty="0">
                          <a:solidFill>
                            <a:schemeClr val="dk1"/>
                          </a:solidFill>
                          <a:effectLst/>
                          <a:latin typeface="Times New Roman" panose="02020603050405020304" pitchFamily="18" charset="0"/>
                          <a:cs typeface="Times New Roman" panose="02020603050405020304" pitchFamily="18" charset="0"/>
                        </a:rPr>
                        <a:t>24 Ekim 2024</a:t>
                      </a:r>
                      <a:endParaRPr lang="tr-TR" sz="105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tr-TR" sz="1050" kern="1200" dirty="0">
                          <a:solidFill>
                            <a:schemeClr val="dk1"/>
                          </a:solidFill>
                          <a:effectLst/>
                          <a:latin typeface="Times New Roman" panose="02020603050405020304" pitchFamily="18" charset="0"/>
                          <a:cs typeface="Times New Roman" panose="02020603050405020304" pitchFamily="18" charset="0"/>
                        </a:rPr>
                        <a:t>Simetrik artıklar yöntemi, Arazinin tesviye edilmesi ve tesviye sonrası bakım, arazi tesviye projesinde doğrusal programlama tekniği</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382544988"/>
                  </a:ext>
                </a:extLst>
              </a:tr>
              <a:tr h="456703">
                <a:tc>
                  <a:txBody>
                    <a:bodyPr/>
                    <a:lstStyle/>
                    <a:p>
                      <a:pPr algn="just"/>
                      <a:r>
                        <a:rPr lang="tr-TR" sz="1050" b="1" kern="1200" dirty="0">
                          <a:solidFill>
                            <a:schemeClr val="dk1"/>
                          </a:solidFill>
                          <a:effectLst/>
                          <a:latin typeface="Times New Roman" panose="02020603050405020304" pitchFamily="18" charset="0"/>
                          <a:cs typeface="Times New Roman" panose="02020603050405020304" pitchFamily="18" charset="0"/>
                        </a:rPr>
                        <a:t>31 Ekim 2024</a:t>
                      </a:r>
                      <a:endParaRPr lang="tr-TR" sz="105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tr-TR" sz="1050" kern="1200" dirty="0">
                          <a:solidFill>
                            <a:schemeClr val="dk1"/>
                          </a:solidFill>
                          <a:effectLst/>
                          <a:latin typeface="Times New Roman" panose="02020603050405020304" pitchFamily="18" charset="0"/>
                          <a:cs typeface="Times New Roman" panose="02020603050405020304" pitchFamily="18" charset="0"/>
                        </a:rPr>
                        <a:t>SULAMA YÖNTEMLERİ, sulama yöntemlerinin sınıflandırılması, YÜZEY SULAMA YÖNTEMLERİ; çift silindir infiltrometre testleri, uzun tava sulama yöntemi, tava sulama yöntemi, karık sulama yöntemi</a:t>
                      </a:r>
                    </a:p>
                  </a:txBody>
                  <a:tcPr/>
                </a:tc>
                <a:extLst>
                  <a:ext uri="{0D108BD9-81ED-4DB2-BD59-A6C34878D82A}">
                    <a16:rowId xmlns:a16="http://schemas.microsoft.com/office/drawing/2014/main" val="1535437180"/>
                  </a:ext>
                </a:extLst>
              </a:tr>
              <a:tr h="421916">
                <a:tc>
                  <a:txBody>
                    <a:bodyPr/>
                    <a:lstStyle/>
                    <a:p>
                      <a:pPr algn="just"/>
                      <a:r>
                        <a:rPr lang="tr-TR" sz="1050" b="1" kern="1200" dirty="0">
                          <a:solidFill>
                            <a:schemeClr val="dk1"/>
                          </a:solidFill>
                          <a:effectLst/>
                          <a:latin typeface="Times New Roman" panose="02020603050405020304" pitchFamily="18" charset="0"/>
                          <a:cs typeface="Times New Roman" panose="02020603050405020304" pitchFamily="18" charset="0"/>
                        </a:rPr>
                        <a:t>07 Kasım 2024</a:t>
                      </a:r>
                      <a:endParaRPr lang="tr-TR" sz="1050" dirty="0">
                        <a:latin typeface="Times New Roman" panose="02020603050405020304" pitchFamily="18" charset="0"/>
                        <a:cs typeface="Times New Roman" panose="02020603050405020304" pitchFamily="18" charset="0"/>
                      </a:endParaRPr>
                    </a:p>
                  </a:txBody>
                  <a:tcPr/>
                </a:tc>
                <a:tc>
                  <a:txBody>
                    <a:bodyPr/>
                    <a:lstStyle/>
                    <a:p>
                      <a:pPr algn="just"/>
                      <a:r>
                        <a:rPr lang="tr-TR" sz="1050" kern="1200" dirty="0">
                          <a:solidFill>
                            <a:schemeClr val="dk1"/>
                          </a:solidFill>
                          <a:effectLst/>
                          <a:latin typeface="Times New Roman" panose="02020603050405020304" pitchFamily="18" charset="0"/>
                          <a:cs typeface="Times New Roman" panose="02020603050405020304" pitchFamily="18" charset="0"/>
                        </a:rPr>
                        <a:t>BASINÇLI SULAMA SİSTEMLERİ; Yağmurlama sulama yöntemi, sistem unsurları ve sistem tipleri, yağmurlama başlıklarında eş su dağılımı, eş su dağılım düzeyinin belirlenmesi</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682759658"/>
                  </a:ext>
                </a:extLst>
              </a:tr>
              <a:tr h="303775">
                <a:tc>
                  <a:txBody>
                    <a:bodyPr/>
                    <a:lstStyle/>
                    <a:p>
                      <a:pPr algn="just"/>
                      <a:r>
                        <a:rPr lang="tr-TR" sz="1050" b="1" kern="1200" dirty="0">
                          <a:solidFill>
                            <a:schemeClr val="dk1"/>
                          </a:solidFill>
                          <a:effectLst/>
                          <a:latin typeface="Times New Roman" panose="02020603050405020304" pitchFamily="18" charset="0"/>
                          <a:cs typeface="Times New Roman" panose="02020603050405020304" pitchFamily="18" charset="0"/>
                        </a:rPr>
                        <a:t>14 Kasım 2024</a:t>
                      </a:r>
                      <a:endParaRPr lang="tr-TR" sz="1050" dirty="0">
                        <a:latin typeface="Times New Roman" panose="02020603050405020304" pitchFamily="18" charset="0"/>
                        <a:cs typeface="Times New Roman" panose="02020603050405020304" pitchFamily="18" charset="0"/>
                      </a:endParaRPr>
                    </a:p>
                  </a:txBody>
                  <a:tcPr/>
                </a:tc>
                <a:tc>
                  <a:txBody>
                    <a:bodyPr/>
                    <a:lstStyle/>
                    <a:p>
                      <a:pPr algn="just"/>
                      <a:r>
                        <a:rPr lang="tr-TR" sz="1050" b="1" kern="1200" dirty="0">
                          <a:solidFill>
                            <a:schemeClr val="dk1"/>
                          </a:solidFill>
                          <a:effectLst/>
                          <a:latin typeface="Times New Roman" panose="02020603050405020304" pitchFamily="18" charset="0"/>
                          <a:cs typeface="Times New Roman" panose="02020603050405020304" pitchFamily="18" charset="0"/>
                        </a:rPr>
                        <a:t>ARA SINAV </a:t>
                      </a:r>
                      <a:endParaRPr lang="tr-TR"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00679033"/>
                  </a:ext>
                </a:extLst>
              </a:tr>
              <a:tr h="303775">
                <a:tc>
                  <a:txBody>
                    <a:bodyPr/>
                    <a:lstStyle/>
                    <a:p>
                      <a:pPr algn="just"/>
                      <a:r>
                        <a:rPr lang="tr-TR" sz="1050" b="1" kern="1200" dirty="0">
                          <a:solidFill>
                            <a:schemeClr val="dk1"/>
                          </a:solidFill>
                          <a:effectLst/>
                          <a:latin typeface="Times New Roman" panose="02020603050405020304" pitchFamily="18" charset="0"/>
                          <a:cs typeface="Times New Roman" panose="02020603050405020304" pitchFamily="18" charset="0"/>
                        </a:rPr>
                        <a:t>21 Kasım 2024</a:t>
                      </a:r>
                      <a:endParaRPr lang="tr-TR" sz="1050" dirty="0">
                        <a:latin typeface="Times New Roman" panose="02020603050405020304" pitchFamily="18" charset="0"/>
                        <a:cs typeface="Times New Roman" panose="02020603050405020304" pitchFamily="18" charset="0"/>
                      </a:endParaRPr>
                    </a:p>
                  </a:txBody>
                  <a:tcPr/>
                </a:tc>
                <a:tc>
                  <a:txBody>
                    <a:bodyPr/>
                    <a:lstStyle/>
                    <a:p>
                      <a:pPr algn="just"/>
                      <a:r>
                        <a:rPr lang="tr-TR" sz="1050" kern="1200" dirty="0">
                          <a:solidFill>
                            <a:schemeClr val="dk1"/>
                          </a:solidFill>
                          <a:effectLst/>
                          <a:latin typeface="Times New Roman" panose="02020603050405020304" pitchFamily="18" charset="0"/>
                          <a:cs typeface="Times New Roman" panose="02020603050405020304" pitchFamily="18" charset="0"/>
                        </a:rPr>
                        <a:t>Bireysel yağmurlama sulama yöntemlerinin tasarımı, uygun yağmurlama başlığının seçilmesi</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173997929"/>
                  </a:ext>
                </a:extLst>
              </a:tr>
              <a:tr h="303775">
                <a:tc>
                  <a:txBody>
                    <a:bodyPr/>
                    <a:lstStyle/>
                    <a:p>
                      <a:pPr algn="just"/>
                      <a:r>
                        <a:rPr lang="tr-TR" sz="1050" b="1" kern="1200" dirty="0">
                          <a:solidFill>
                            <a:schemeClr val="dk1"/>
                          </a:solidFill>
                          <a:effectLst/>
                          <a:latin typeface="Times New Roman" panose="02020603050405020304" pitchFamily="18" charset="0"/>
                          <a:cs typeface="Times New Roman" panose="02020603050405020304" pitchFamily="18" charset="0"/>
                        </a:rPr>
                        <a:t>28 Kasım 2024</a:t>
                      </a:r>
                      <a:endParaRPr lang="tr-TR" sz="105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tr-TR" sz="1050" kern="1200" dirty="0">
                          <a:solidFill>
                            <a:schemeClr val="dk1"/>
                          </a:solidFill>
                          <a:effectLst/>
                          <a:latin typeface="Times New Roman" panose="02020603050405020304" pitchFamily="18" charset="0"/>
                          <a:cs typeface="Times New Roman" panose="02020603050405020304" pitchFamily="18" charset="0"/>
                        </a:rPr>
                        <a:t>Lateral boru çapının seçilmesi, ekonomik ana boru çapının seçilmesinde Keller yöntemi</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613994752"/>
                  </a:ext>
                </a:extLst>
              </a:tr>
              <a:tr h="303775">
                <a:tc>
                  <a:txBody>
                    <a:bodyPr/>
                    <a:lstStyle/>
                    <a:p>
                      <a:pPr algn="just"/>
                      <a:r>
                        <a:rPr lang="tr-TR" sz="1050" b="1" kern="1200" dirty="0">
                          <a:solidFill>
                            <a:schemeClr val="dk1"/>
                          </a:solidFill>
                          <a:effectLst/>
                          <a:latin typeface="Times New Roman" panose="02020603050405020304" pitchFamily="18" charset="0"/>
                          <a:cs typeface="Times New Roman" panose="02020603050405020304" pitchFamily="18" charset="0"/>
                        </a:rPr>
                        <a:t>5 Aralık 2024</a:t>
                      </a:r>
                      <a:r>
                        <a:rPr lang="tr-TR" sz="1050" kern="1200" dirty="0">
                          <a:solidFill>
                            <a:schemeClr val="dk1"/>
                          </a:solidFill>
                          <a:effectLst/>
                          <a:latin typeface="Times New Roman" panose="02020603050405020304" pitchFamily="18" charset="0"/>
                          <a:cs typeface="Times New Roman" panose="02020603050405020304" pitchFamily="18" charset="0"/>
                        </a:rPr>
                        <a:t>	</a:t>
                      </a:r>
                      <a:endParaRPr lang="tr-TR" sz="1050" dirty="0">
                        <a:latin typeface="Times New Roman" panose="02020603050405020304" pitchFamily="18" charset="0"/>
                        <a:cs typeface="Times New Roman" panose="02020603050405020304" pitchFamily="18" charset="0"/>
                      </a:endParaRPr>
                    </a:p>
                  </a:txBody>
                  <a:tcPr/>
                </a:tc>
                <a:tc>
                  <a:txBody>
                    <a:bodyPr/>
                    <a:lstStyle/>
                    <a:p>
                      <a:pPr algn="just"/>
                      <a:r>
                        <a:rPr lang="tr-TR" sz="1050" kern="1200" dirty="0">
                          <a:solidFill>
                            <a:schemeClr val="dk1"/>
                          </a:solidFill>
                          <a:effectLst/>
                          <a:latin typeface="Times New Roman" panose="02020603050405020304" pitchFamily="18" charset="0"/>
                          <a:cs typeface="Times New Roman" panose="02020603050405020304" pitchFamily="18" charset="0"/>
                        </a:rPr>
                        <a:t>Yağmurlama sulama örnek tasarım</a:t>
                      </a:r>
                      <a:endParaRPr lang="tr-TR"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0698559"/>
                  </a:ext>
                </a:extLst>
              </a:tr>
              <a:tr h="303775">
                <a:tc>
                  <a:txBody>
                    <a:bodyPr/>
                    <a:lstStyle/>
                    <a:p>
                      <a:pPr algn="just"/>
                      <a:r>
                        <a:rPr lang="tr-TR" sz="1050" b="1" kern="1200" dirty="0">
                          <a:solidFill>
                            <a:schemeClr val="dk1"/>
                          </a:solidFill>
                          <a:effectLst/>
                          <a:latin typeface="Times New Roman" panose="02020603050405020304" pitchFamily="18" charset="0"/>
                          <a:cs typeface="Times New Roman" panose="02020603050405020304" pitchFamily="18" charset="0"/>
                        </a:rPr>
                        <a:t>12 Aralık 2024</a:t>
                      </a:r>
                      <a:endParaRPr lang="tr-TR" sz="1050" dirty="0">
                        <a:latin typeface="Times New Roman" panose="02020603050405020304" pitchFamily="18" charset="0"/>
                        <a:cs typeface="Times New Roman" panose="02020603050405020304" pitchFamily="18" charset="0"/>
                      </a:endParaRPr>
                    </a:p>
                  </a:txBody>
                  <a:tcPr/>
                </a:tc>
                <a:tc>
                  <a:txBody>
                    <a:bodyPr/>
                    <a:lstStyle/>
                    <a:p>
                      <a:pPr algn="just"/>
                      <a:r>
                        <a:rPr lang="tr-TR" sz="1050" kern="1200" dirty="0">
                          <a:solidFill>
                            <a:schemeClr val="dk1"/>
                          </a:solidFill>
                          <a:effectLst/>
                          <a:latin typeface="Times New Roman" panose="02020603050405020304" pitchFamily="18" charset="0"/>
                          <a:cs typeface="Times New Roman" panose="02020603050405020304" pitchFamily="18" charset="0"/>
                        </a:rPr>
                        <a:t>DAMLA SULAMA YÖNTEMİ; Damla sulama sistem unsurları</a:t>
                      </a:r>
                      <a:endParaRPr lang="tr-TR"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18257023"/>
                  </a:ext>
                </a:extLst>
              </a:tr>
              <a:tr h="303775">
                <a:tc>
                  <a:txBody>
                    <a:bodyPr/>
                    <a:lstStyle/>
                    <a:p>
                      <a:pPr algn="just"/>
                      <a:r>
                        <a:rPr lang="tr-TR" sz="1050" b="1" kern="1200" dirty="0">
                          <a:solidFill>
                            <a:schemeClr val="dk1"/>
                          </a:solidFill>
                          <a:effectLst/>
                          <a:latin typeface="Times New Roman" panose="02020603050405020304" pitchFamily="18" charset="0"/>
                          <a:cs typeface="Times New Roman" panose="02020603050405020304" pitchFamily="18" charset="0"/>
                        </a:rPr>
                        <a:t>19 Aralık 2024</a:t>
                      </a:r>
                      <a:endParaRPr lang="tr-TR" sz="105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tr-TR" sz="1050" kern="1200" dirty="0">
                          <a:solidFill>
                            <a:schemeClr val="dk1"/>
                          </a:solidFill>
                          <a:effectLst/>
                          <a:latin typeface="Times New Roman" panose="02020603050405020304" pitchFamily="18" charset="0"/>
                          <a:cs typeface="Times New Roman" panose="02020603050405020304" pitchFamily="18" charset="0"/>
                        </a:rPr>
                        <a:t>Damla sulama ön </a:t>
                      </a:r>
                      <a:r>
                        <a:rPr lang="tr-TR" sz="1050" kern="1200" dirty="0" err="1">
                          <a:solidFill>
                            <a:schemeClr val="dk1"/>
                          </a:solidFill>
                          <a:effectLst/>
                          <a:latin typeface="Times New Roman" panose="02020603050405020304" pitchFamily="18" charset="0"/>
                          <a:cs typeface="Times New Roman" panose="02020603050405020304" pitchFamily="18" charset="0"/>
                        </a:rPr>
                        <a:t>projeleme</a:t>
                      </a:r>
                      <a:r>
                        <a:rPr lang="tr-TR" sz="1050" kern="1200" dirty="0">
                          <a:solidFill>
                            <a:schemeClr val="dk1"/>
                          </a:solidFill>
                          <a:effectLst/>
                          <a:latin typeface="Times New Roman" panose="02020603050405020304" pitchFamily="18" charset="0"/>
                          <a:cs typeface="Times New Roman" panose="02020603050405020304" pitchFamily="18" charset="0"/>
                        </a:rPr>
                        <a:t> faktörleri, damla sulama lateral tertip biçimleri, lateral boru çapının seçilmesi</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59400675"/>
                  </a:ext>
                </a:extLst>
              </a:tr>
              <a:tr h="303775">
                <a:tc>
                  <a:txBody>
                    <a:bodyPr/>
                    <a:lstStyle/>
                    <a:p>
                      <a:pPr algn="just"/>
                      <a:r>
                        <a:rPr lang="tr-TR" sz="1050" b="1" kern="1200" dirty="0">
                          <a:solidFill>
                            <a:schemeClr val="dk1"/>
                          </a:solidFill>
                          <a:effectLst/>
                          <a:latin typeface="Times New Roman" panose="02020603050405020304" pitchFamily="18" charset="0"/>
                          <a:cs typeface="Times New Roman" panose="02020603050405020304" pitchFamily="18" charset="0"/>
                        </a:rPr>
                        <a:t>26 Aralık 2024</a:t>
                      </a:r>
                      <a:endParaRPr lang="tr-TR" sz="1050" dirty="0">
                        <a:latin typeface="Times New Roman" panose="02020603050405020304" pitchFamily="18" charset="0"/>
                        <a:cs typeface="Times New Roman" panose="02020603050405020304" pitchFamily="18" charset="0"/>
                      </a:endParaRPr>
                    </a:p>
                  </a:txBody>
                  <a:tcPr/>
                </a:tc>
                <a:tc>
                  <a:txBody>
                    <a:bodyPr/>
                    <a:lstStyle/>
                    <a:p>
                      <a:pPr algn="just"/>
                      <a:r>
                        <a:rPr lang="tr-TR" sz="1050" kern="1200" dirty="0">
                          <a:solidFill>
                            <a:schemeClr val="dk1"/>
                          </a:solidFill>
                          <a:effectLst/>
                          <a:latin typeface="Times New Roman" panose="02020603050405020304" pitchFamily="18" charset="0"/>
                          <a:cs typeface="Times New Roman" panose="02020603050405020304" pitchFamily="18" charset="0"/>
                        </a:rPr>
                        <a:t>Tarla bitkileri ve sebze bahçeleri için damla sulama sistemi, Örnek tasarımları</a:t>
                      </a:r>
                      <a:endParaRPr lang="tr-TR"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50216415"/>
                  </a:ext>
                </a:extLst>
              </a:tr>
              <a:tr h="303775">
                <a:tc>
                  <a:txBody>
                    <a:bodyPr/>
                    <a:lstStyle/>
                    <a:p>
                      <a:pPr algn="just"/>
                      <a:r>
                        <a:rPr lang="tr-TR" sz="1050" b="1" kern="1200" dirty="0">
                          <a:solidFill>
                            <a:schemeClr val="dk1"/>
                          </a:solidFill>
                          <a:effectLst/>
                          <a:latin typeface="Times New Roman" panose="02020603050405020304" pitchFamily="18" charset="0"/>
                          <a:cs typeface="Times New Roman" panose="02020603050405020304" pitchFamily="18" charset="0"/>
                        </a:rPr>
                        <a:t>02 Ocak 2025 </a:t>
                      </a:r>
                      <a:endParaRPr lang="tr-TR" sz="1050" dirty="0">
                        <a:latin typeface="Times New Roman" panose="02020603050405020304" pitchFamily="18" charset="0"/>
                        <a:cs typeface="Times New Roman" panose="02020603050405020304" pitchFamily="18" charset="0"/>
                      </a:endParaRPr>
                    </a:p>
                  </a:txBody>
                  <a:tcPr/>
                </a:tc>
                <a:tc>
                  <a:txBody>
                    <a:bodyPr/>
                    <a:lstStyle/>
                    <a:p>
                      <a:pPr algn="just"/>
                      <a:r>
                        <a:rPr lang="tr-TR" sz="1050" kern="1200" dirty="0">
                          <a:solidFill>
                            <a:schemeClr val="dk1"/>
                          </a:solidFill>
                          <a:effectLst/>
                          <a:latin typeface="Times New Roman" panose="02020603050405020304" pitchFamily="18" charset="0"/>
                          <a:cs typeface="Times New Roman" panose="02020603050405020304" pitchFamily="18" charset="0"/>
                        </a:rPr>
                        <a:t>AĞAÇALTI MİKRO YAĞMURLAMA SULAMA YÖNTEMİ, </a:t>
                      </a:r>
                      <a:r>
                        <a:rPr lang="tr-TR" sz="1050" kern="1200" dirty="0" err="1">
                          <a:solidFill>
                            <a:schemeClr val="dk1"/>
                          </a:solidFill>
                          <a:effectLst/>
                          <a:latin typeface="Times New Roman" panose="02020603050405020304" pitchFamily="18" charset="0"/>
                          <a:cs typeface="Times New Roman" panose="02020603050405020304" pitchFamily="18" charset="0"/>
                        </a:rPr>
                        <a:t>ağaçaltı</a:t>
                      </a:r>
                      <a:r>
                        <a:rPr lang="tr-TR" sz="1050" kern="1200" dirty="0">
                          <a:solidFill>
                            <a:schemeClr val="dk1"/>
                          </a:solidFill>
                          <a:effectLst/>
                          <a:latin typeface="Times New Roman" panose="02020603050405020304" pitchFamily="18" charset="0"/>
                          <a:cs typeface="Times New Roman" panose="02020603050405020304" pitchFamily="18" charset="0"/>
                        </a:rPr>
                        <a:t> mikro yağmurlama sulama yöntemi sistemlerinin tasarımı</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960605725"/>
                  </a:ext>
                </a:extLst>
              </a:tr>
              <a:tr h="303775">
                <a:tc>
                  <a:txBody>
                    <a:bodyPr/>
                    <a:lstStyle/>
                    <a:p>
                      <a:pPr algn="just"/>
                      <a:r>
                        <a:rPr lang="tr-TR" sz="1050" b="1" kern="1200" dirty="0">
                          <a:solidFill>
                            <a:schemeClr val="dk1"/>
                          </a:solidFill>
                          <a:effectLst/>
                          <a:latin typeface="Times New Roman" panose="02020603050405020304" pitchFamily="18" charset="0"/>
                          <a:cs typeface="Times New Roman" panose="02020603050405020304" pitchFamily="18" charset="0"/>
                        </a:rPr>
                        <a:t>09 Ocak 2025 </a:t>
                      </a:r>
                      <a:endParaRPr lang="tr-TR" sz="105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tr-TR" sz="1050" b="0" kern="1200" dirty="0">
                          <a:solidFill>
                            <a:schemeClr val="dk1"/>
                          </a:solidFill>
                          <a:effectLst/>
                          <a:latin typeface="Times New Roman" panose="02020603050405020304" pitchFamily="18" charset="0"/>
                          <a:cs typeface="Times New Roman" panose="02020603050405020304" pitchFamily="18" charset="0"/>
                        </a:rPr>
                        <a:t>S</a:t>
                      </a:r>
                      <a:r>
                        <a:rPr lang="tr-TR" sz="1050" kern="1200" dirty="0">
                          <a:solidFill>
                            <a:schemeClr val="dk1"/>
                          </a:solidFill>
                          <a:effectLst/>
                          <a:latin typeface="Times New Roman" panose="02020603050405020304" pitchFamily="18" charset="0"/>
                          <a:cs typeface="Times New Roman" panose="02020603050405020304" pitchFamily="18" charset="0"/>
                        </a:rPr>
                        <a:t>ulama yönteminin seçilmesinde etkili olan  faktörler, dersin değerlendirilmesi  </a:t>
                      </a:r>
                      <a:r>
                        <a:rPr lang="tr-TR" sz="1050" b="1" kern="1200" dirty="0">
                          <a:solidFill>
                            <a:schemeClr val="dk1"/>
                          </a:solidFill>
                          <a:effectLst/>
                          <a:latin typeface="Times New Roman" panose="02020603050405020304" pitchFamily="18" charset="0"/>
                          <a:cs typeface="Times New Roman" panose="02020603050405020304" pitchFamily="18" charset="0"/>
                        </a:rPr>
                        <a:t> </a:t>
                      </a:r>
                      <a:r>
                        <a:rPr lang="tr-TR" sz="1050" kern="1200" dirty="0">
                          <a:solidFill>
                            <a:schemeClr val="dk1"/>
                          </a:solidFill>
                          <a:effectLst/>
                          <a:latin typeface="Times New Roman" panose="02020603050405020304" pitchFamily="18" charset="0"/>
                          <a:cs typeface="Times New Roman" panose="02020603050405020304" pitchFamily="18" charset="0"/>
                        </a:rPr>
                        <a:t> </a:t>
                      </a:r>
                      <a:endParaRPr lang="tr-TR" sz="1050" kern="1200" dirty="0">
                        <a:solidFill>
                          <a:schemeClr val="dk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3475153058"/>
                  </a:ext>
                </a:extLst>
              </a:tr>
            </a:tbl>
          </a:graphicData>
        </a:graphic>
      </p:graphicFrame>
      <p:sp>
        <p:nvSpPr>
          <p:cNvPr id="11" name="Metin kutusu 10">
            <a:extLst>
              <a:ext uri="{FF2B5EF4-FFF2-40B4-BE49-F238E27FC236}">
                <a16:creationId xmlns:a16="http://schemas.microsoft.com/office/drawing/2014/main" id="{02DB8165-30B3-7704-A1A5-0AB7685B8FFC}"/>
              </a:ext>
            </a:extLst>
          </p:cNvPr>
          <p:cNvSpPr txBox="1"/>
          <p:nvPr/>
        </p:nvSpPr>
        <p:spPr>
          <a:xfrm>
            <a:off x="2627784" y="-48870"/>
            <a:ext cx="4069089" cy="738664"/>
          </a:xfrm>
          <a:prstGeom prst="rect">
            <a:avLst/>
          </a:prstGeom>
          <a:noFill/>
        </p:spPr>
        <p:txBody>
          <a:bodyPr wrap="square" rtlCol="0">
            <a:spAutoFit/>
          </a:bodyPr>
          <a:lstStyle/>
          <a:p>
            <a:pPr algn="ctr" eaLnBrk="1" hangingPunct="1">
              <a:buFontTx/>
              <a:buNone/>
            </a:pPr>
            <a:r>
              <a:rPr lang="tr-TR" altLang="en-US" sz="1200" b="1" dirty="0">
                <a:solidFill>
                  <a:schemeClr val="bg1"/>
                </a:solidFill>
                <a:latin typeface="Times New Roman" panose="02020603050405020304" pitchFamily="18" charset="0"/>
                <a:cs typeface="Times New Roman" panose="02020603050405020304" pitchFamily="18" charset="0"/>
              </a:rPr>
              <a:t>BM-405 SULAMA SİSTEMLERİNİN TASARIMI DERSİ    </a:t>
            </a:r>
          </a:p>
          <a:p>
            <a:pPr algn="ctr" eaLnBrk="1" hangingPunct="1">
              <a:buFontTx/>
              <a:buNone/>
            </a:pPr>
            <a:r>
              <a:rPr lang="tr-TR" altLang="en-US" sz="1200" b="1" dirty="0">
                <a:solidFill>
                  <a:schemeClr val="bg1"/>
                </a:solidFill>
                <a:latin typeface="Times New Roman" panose="02020603050405020304" pitchFamily="18" charset="0"/>
                <a:cs typeface="Times New Roman" panose="02020603050405020304" pitchFamily="18" charset="0"/>
              </a:rPr>
              <a:t>  2024-2025 GÜZ YARIYILI DERS PROGRAMI</a:t>
            </a:r>
            <a:endParaRPr lang="tr-TR" altLang="en-US" sz="1200" dirty="0">
              <a:solidFill>
                <a:schemeClr val="bg1"/>
              </a:solidFill>
              <a:latin typeface="Times New Roman" panose="02020603050405020304" pitchFamily="18" charset="0"/>
              <a:cs typeface="Times New Roman" panose="02020603050405020304" pitchFamily="18" charset="0"/>
            </a:endParaRPr>
          </a:p>
          <a:p>
            <a:endParaRPr lang="tr-TR" dirty="0"/>
          </a:p>
        </p:txBody>
      </p:sp>
      <p:sp>
        <p:nvSpPr>
          <p:cNvPr id="3" name="Metin kutusu 2">
            <a:extLst>
              <a:ext uri="{FF2B5EF4-FFF2-40B4-BE49-F238E27FC236}">
                <a16:creationId xmlns:a16="http://schemas.microsoft.com/office/drawing/2014/main" id="{E7F95589-046D-B399-2D8F-E5608FFA1530}"/>
              </a:ext>
            </a:extLst>
          </p:cNvPr>
          <p:cNvSpPr txBox="1"/>
          <p:nvPr/>
        </p:nvSpPr>
        <p:spPr>
          <a:xfrm>
            <a:off x="4696583" y="360738"/>
            <a:ext cx="4911877" cy="938719"/>
          </a:xfrm>
          <a:prstGeom prst="rect">
            <a:avLst/>
          </a:prstGeom>
          <a:noFill/>
        </p:spPr>
        <p:txBody>
          <a:bodyPr wrap="square">
            <a:spAutoFit/>
          </a:bodyPr>
          <a:lstStyle/>
          <a:p>
            <a:pPr fontAlgn="base"/>
            <a:r>
              <a:rPr lang="tr-TR" sz="900" b="1" i="0" dirty="0">
                <a:solidFill>
                  <a:schemeClr val="bg1"/>
                </a:solidFill>
                <a:effectLst/>
                <a:latin typeface="Times New Roman" panose="02020603050405020304" pitchFamily="18" charset="0"/>
                <a:cs typeface="Times New Roman" panose="02020603050405020304" pitchFamily="18" charset="0"/>
              </a:rPr>
              <a:t> </a:t>
            </a:r>
            <a:r>
              <a:rPr lang="tr-TR" sz="1000" b="1" i="0" dirty="0">
                <a:solidFill>
                  <a:schemeClr val="bg1"/>
                </a:solidFill>
                <a:effectLst/>
                <a:latin typeface="Times New Roman" panose="02020603050405020304" pitchFamily="18" charset="0"/>
                <a:cs typeface="Times New Roman" panose="02020603050405020304" pitchFamily="18" charset="0"/>
              </a:rPr>
              <a:t>Kaynakça;     </a:t>
            </a:r>
            <a:endParaRPr lang="tr-TR" sz="900" b="1" i="0" dirty="0">
              <a:solidFill>
                <a:schemeClr val="bg1"/>
              </a:solidFill>
              <a:effectLst/>
              <a:latin typeface="Times New Roman" panose="02020603050405020304" pitchFamily="18" charset="0"/>
              <a:cs typeface="Times New Roman" panose="02020603050405020304" pitchFamily="18" charset="0"/>
            </a:endParaRPr>
          </a:p>
          <a:p>
            <a:pPr fontAlgn="base"/>
            <a:r>
              <a:rPr lang="tr-TR" sz="900" b="1" dirty="0">
                <a:solidFill>
                  <a:schemeClr val="bg1"/>
                </a:solidFill>
                <a:latin typeface="Times New Roman" panose="02020603050405020304" pitchFamily="18" charset="0"/>
                <a:cs typeface="Times New Roman" panose="02020603050405020304" pitchFamily="18" charset="0"/>
              </a:rPr>
              <a:t>WEB: www.halimorta.org			</a:t>
            </a:r>
            <a:r>
              <a:rPr lang="tr-TR" sz="900" b="1" i="0" dirty="0">
                <a:solidFill>
                  <a:schemeClr val="bg1"/>
                </a:solidFill>
                <a:effectLst/>
                <a:latin typeface="Times New Roman" panose="02020603050405020304" pitchFamily="18" charset="0"/>
                <a:cs typeface="Times New Roman" panose="02020603050405020304" pitchFamily="18" charset="0"/>
              </a:rPr>
              <a:t>                                                                                                              YILDIRIM, O.,2013. Ankara Üniversitesi Ziraat Fakültesi Tarımsal Yapılar ve Sulama Bölümü, </a:t>
            </a:r>
            <a:r>
              <a:rPr lang="tr-TR" sz="900" b="1" i="1" dirty="0">
                <a:solidFill>
                  <a:schemeClr val="bg1"/>
                </a:solidFill>
                <a:effectLst/>
                <a:latin typeface="Times New Roman" panose="02020603050405020304" pitchFamily="18" charset="0"/>
                <a:cs typeface="Times New Roman" panose="02020603050405020304" pitchFamily="18" charset="0"/>
              </a:rPr>
              <a:t>Sulama Sistemlerinin Tasarımı</a:t>
            </a:r>
            <a:r>
              <a:rPr lang="tr-TR" sz="900" b="1" i="0" dirty="0">
                <a:solidFill>
                  <a:schemeClr val="bg1"/>
                </a:solidFill>
                <a:effectLst/>
                <a:latin typeface="Times New Roman" panose="02020603050405020304" pitchFamily="18" charset="0"/>
                <a:cs typeface="Times New Roman" panose="02020603050405020304" pitchFamily="18" charset="0"/>
              </a:rPr>
              <a:t>, Yayın No: 1594, Ders Kitabı: 546.</a:t>
            </a:r>
          </a:p>
          <a:p>
            <a:pPr fontAlgn="base"/>
            <a:r>
              <a:rPr lang="tr-TR" sz="900" b="1" i="0" dirty="0">
                <a:solidFill>
                  <a:schemeClr val="bg1"/>
                </a:solidFill>
                <a:effectLst/>
                <a:latin typeface="Times New Roman" panose="02020603050405020304" pitchFamily="18" charset="0"/>
                <a:cs typeface="Times New Roman" panose="02020603050405020304" pitchFamily="18" charset="0"/>
              </a:rPr>
              <a:t>ORTA, A. H., 2009. </a:t>
            </a:r>
            <a:r>
              <a:rPr lang="tr-TR" sz="900" b="1" i="1" dirty="0">
                <a:solidFill>
                  <a:schemeClr val="bg1"/>
                </a:solidFill>
                <a:effectLst/>
                <a:latin typeface="Times New Roman" panose="02020603050405020304" pitchFamily="18" charset="0"/>
                <a:cs typeface="Times New Roman" panose="02020603050405020304" pitchFamily="18" charset="0"/>
              </a:rPr>
              <a:t>Rekreasyon Alanlarında Sulama</a:t>
            </a:r>
            <a:r>
              <a:rPr lang="tr-TR" sz="900" b="1" i="0" dirty="0">
                <a:solidFill>
                  <a:schemeClr val="bg1"/>
                </a:solidFill>
                <a:effectLst/>
                <a:latin typeface="Times New Roman" panose="02020603050405020304" pitchFamily="18" charset="0"/>
                <a:cs typeface="Times New Roman" panose="02020603050405020304" pitchFamily="18" charset="0"/>
              </a:rPr>
              <a:t>. Tekirdağ, TÜRKİYE.</a:t>
            </a:r>
            <a:r>
              <a:rPr lang="tr-TR" sz="900" b="1" dirty="0">
                <a:solidFill>
                  <a:schemeClr val="bg1"/>
                </a:solidFill>
                <a:latin typeface="Times New Roman" panose="02020603050405020304" pitchFamily="18" charset="0"/>
                <a:cs typeface="Times New Roman" panose="02020603050405020304" pitchFamily="18" charset="0"/>
              </a:rPr>
              <a:t>                  </a:t>
            </a:r>
          </a:p>
          <a:p>
            <a:pPr fontAlgn="base"/>
            <a:r>
              <a:rPr lang="tr-TR" sz="900" b="1" i="0" dirty="0">
                <a:solidFill>
                  <a:schemeClr val="bg1"/>
                </a:solidFill>
                <a:effectLst/>
                <a:latin typeface="Times New Roman" panose="02020603050405020304" pitchFamily="18" charset="0"/>
                <a:cs typeface="Times New Roman" panose="02020603050405020304" pitchFamily="18" charset="0"/>
              </a:rPr>
              <a:t>ORTA, A. H., 2017.</a:t>
            </a:r>
            <a:r>
              <a:rPr lang="tr-TR" sz="900" b="1" i="1" dirty="0">
                <a:solidFill>
                  <a:schemeClr val="bg1"/>
                </a:solidFill>
                <a:effectLst/>
                <a:latin typeface="Times New Roman" panose="02020603050405020304" pitchFamily="18" charset="0"/>
                <a:cs typeface="Times New Roman" panose="02020603050405020304" pitchFamily="18" charset="0"/>
              </a:rPr>
              <a:t> Rekreasyon Alanlarında Sulama</a:t>
            </a:r>
            <a:r>
              <a:rPr lang="tr-TR" sz="900" b="1" i="0" dirty="0">
                <a:solidFill>
                  <a:schemeClr val="bg1"/>
                </a:solidFill>
                <a:effectLst/>
                <a:latin typeface="Times New Roman" panose="02020603050405020304" pitchFamily="18" charset="0"/>
                <a:cs typeface="Times New Roman" panose="02020603050405020304" pitchFamily="18" charset="0"/>
              </a:rPr>
              <a:t>. Nobel Akademik Yayıncılık.</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
          <p:cNvPicPr>
            <a:picLocks noGrp="1" noChangeAspect="1"/>
          </p:cNvPicPr>
          <p:nvPr>
            <p:ph hasCustomPrompt="1"/>
          </p:nvPr>
        </p:nvPicPr>
        <p:blipFill>
          <a:blip r:embed="rId2"/>
          <a:srcRect/>
          <a:stretch>
            <a:fillRect/>
          </a:stretch>
        </p:blipFill>
        <p:spPr>
          <a:xfrm>
            <a:off x="395288" y="620713"/>
            <a:ext cx="8229600" cy="5286375"/>
          </a:xfrm>
          <a:ln>
            <a:solidFill>
              <a:schemeClr val="accent1">
                <a:alpha val="100000"/>
              </a:schemeClr>
            </a:solidFill>
            <a:miter lim="800000"/>
            <a:headEnd/>
            <a:tailEnd/>
          </a:ln>
        </p:spPr>
      </p:pic>
      <p:sp>
        <p:nvSpPr>
          <p:cNvPr id="36867" name="Text Box 9"/>
          <p:cNvSpPr txBox="1"/>
          <p:nvPr/>
        </p:nvSpPr>
        <p:spPr>
          <a:xfrm>
            <a:off x="611188" y="1125538"/>
            <a:ext cx="3529012" cy="1190625"/>
          </a:xfrm>
          <a:prstGeom prst="rect">
            <a:avLst/>
          </a:prstGeom>
          <a:noFill/>
          <a:ln w="9525">
            <a:noFill/>
          </a:ln>
        </p:spPr>
        <p:txBody>
          <a:bodyPr>
            <a:spAutoFit/>
          </a:bodyPr>
          <a:lstStyle/>
          <a:p>
            <a:pPr algn="just" eaLnBrk="1" hangingPunct="1">
              <a:spcBef>
                <a:spcPct val="50000"/>
              </a:spcBef>
            </a:pPr>
            <a:r>
              <a:rPr lang="tr-TR" altLang="en-US" b="1" dirty="0">
                <a:solidFill>
                  <a:schemeClr val="accent1"/>
                </a:solidFill>
                <a:latin typeface="Arial" panose="020B0604020202020204" pitchFamily="34" charset="0"/>
                <a:ea typeface="ヒラギノ角ゴ Pro W3" pitchFamily="-106" charset="-128"/>
              </a:rPr>
              <a:t>Eğimin yüksek olduğu koşullarda, enerjiyi kırmak ve kanal taban eğimini düşürmek amacıyla inşaa edilirler. </a:t>
            </a:r>
          </a:p>
        </p:txBody>
      </p:sp>
      <p:sp>
        <p:nvSpPr>
          <p:cNvPr id="36868" name="Metin kutusu 1"/>
          <p:cNvSpPr txBox="1"/>
          <p:nvPr/>
        </p:nvSpPr>
        <p:spPr>
          <a:xfrm>
            <a:off x="1042988" y="908050"/>
            <a:ext cx="144462" cy="369888"/>
          </a:xfrm>
          <a:prstGeom prst="rect">
            <a:avLst/>
          </a:prstGeom>
          <a:solidFill>
            <a:schemeClr val="tx1"/>
          </a:solidFill>
          <a:ln w="9525">
            <a:noFill/>
          </a:ln>
        </p:spPr>
        <p:txBody>
          <a:bodyPr>
            <a:spAutoFit/>
          </a:bodyPr>
          <a:lstStyle/>
          <a:p>
            <a:endParaRPr lang="tr-TR" altLang="tr-TR" dirty="0">
              <a:latin typeface="Century Gothic" panose="020B0502020202020204"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p:cNvPicPr>
            <a:picLocks noGrp="1" noChangeAspect="1"/>
          </p:cNvPicPr>
          <p:nvPr>
            <p:ph idx="1" hasCustomPrompt="1"/>
          </p:nvPr>
        </p:nvPicPr>
        <p:blipFill>
          <a:blip r:embed="rId2"/>
          <a:srcRect/>
          <a:stretch>
            <a:fillRect/>
          </a:stretch>
        </p:blipFill>
        <p:spPr>
          <a:xfrm>
            <a:off x="1187450" y="1341438"/>
            <a:ext cx="6673850" cy="4032250"/>
          </a:xfrm>
          <a:ln>
            <a:solidFill>
              <a:schemeClr val="accent1">
                <a:alpha val="100000"/>
              </a:schemeClr>
            </a:solidFill>
            <a:miter lim="800000"/>
            <a:headEnd/>
            <a:tailEnd/>
          </a:ln>
        </p:spPr>
      </p:pic>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7"/>
          <p:cNvPicPr>
            <a:picLocks noGrp="1" noChangeAspect="1"/>
          </p:cNvPicPr>
          <p:nvPr>
            <p:ph hasCustomPrompt="1"/>
          </p:nvPr>
        </p:nvPicPr>
        <p:blipFill>
          <a:blip r:embed="rId2"/>
          <a:srcRect/>
          <a:stretch>
            <a:fillRect/>
          </a:stretch>
        </p:blipFill>
        <p:spPr>
          <a:xfrm>
            <a:off x="674688" y="274638"/>
            <a:ext cx="7794625" cy="5851525"/>
          </a:xfrm>
          <a:ln>
            <a:solidFill>
              <a:schemeClr val="accent1">
                <a:alpha val="100000"/>
              </a:schemeClr>
            </a:solidFill>
            <a:miter lim="800000"/>
            <a:headEnd/>
            <a:tailEnd/>
          </a:ln>
        </p:spPr>
      </p:pic>
      <p:sp>
        <p:nvSpPr>
          <p:cNvPr id="38915" name="Text Box 8"/>
          <p:cNvSpPr txBox="1"/>
          <p:nvPr/>
        </p:nvSpPr>
        <p:spPr>
          <a:xfrm>
            <a:off x="3492500" y="404813"/>
            <a:ext cx="4976813" cy="369887"/>
          </a:xfrm>
          <a:prstGeom prst="rect">
            <a:avLst/>
          </a:prstGeom>
          <a:noFill/>
          <a:ln w="9525">
            <a:noFill/>
          </a:ln>
        </p:spPr>
        <p:txBody>
          <a:bodyPr>
            <a:spAutoFit/>
          </a:bodyPr>
          <a:lstStyle/>
          <a:p>
            <a:pPr eaLnBrk="1" hangingPunct="1">
              <a:spcBef>
                <a:spcPct val="50000"/>
              </a:spcBef>
            </a:pPr>
            <a:r>
              <a:rPr lang="tr-TR" altLang="en-US" b="1" dirty="0">
                <a:solidFill>
                  <a:schemeClr val="bg1"/>
                </a:solidFill>
                <a:latin typeface="Arial" panose="020B0604020202020204" pitchFamily="34" charset="0"/>
                <a:ea typeface="ヒラギノ角ゴ Pro W3" pitchFamily="-106" charset="-128"/>
              </a:rPr>
              <a:t>Suyun kanaldan, tarlaya alınmasını sağlar.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7"/>
          <p:cNvPicPr>
            <a:picLocks noGrp="1" noChangeAspect="1"/>
          </p:cNvPicPr>
          <p:nvPr>
            <p:ph idx="1" hasCustomPrompt="1"/>
          </p:nvPr>
        </p:nvPicPr>
        <p:blipFill>
          <a:blip r:embed="rId2"/>
          <a:srcRect/>
          <a:stretch>
            <a:fillRect/>
          </a:stretch>
        </p:blipFill>
        <p:spPr>
          <a:xfrm>
            <a:off x="822325" y="692150"/>
            <a:ext cx="7499350" cy="5616575"/>
          </a:xfrm>
          <a:ln>
            <a:solidFill>
              <a:schemeClr val="accent1">
                <a:alpha val="100000"/>
              </a:schemeClr>
            </a:solidFill>
            <a:miter lim="800000"/>
            <a:headEnd/>
            <a:tailEnd/>
          </a:ln>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107950" y="549275"/>
            <a:ext cx="8677275" cy="1524000"/>
          </a:xfrm>
        </p:spPr>
        <p:txBody>
          <a:bodyPr vert="horz" lIns="91440" tIns="45720" rIns="91440" bIns="45720" rtlCol="0" anchor="ctr"/>
          <a:lstStyle/>
          <a:p>
            <a:pPr>
              <a:buNone/>
            </a:pPr>
            <a:r>
              <a:rPr lang="tr-TR" altLang="x-none" b="1" dirty="0">
                <a:solidFill>
                  <a:schemeClr val="accent1"/>
                </a:solidFill>
                <a:latin typeface="Times New Roman" panose="02020603050405020304" pitchFamily="18" charset="0"/>
                <a:cs typeface="Times New Roman" panose="02020603050405020304" pitchFamily="18" charset="0"/>
              </a:rPr>
              <a:t>C)</a:t>
            </a:r>
            <a:r>
              <a:rPr lang="tr-TR" altLang="en-US" b="1" dirty="0">
                <a:solidFill>
                  <a:schemeClr val="accent1"/>
                </a:solidFill>
                <a:latin typeface="Times New Roman" panose="02020603050405020304" pitchFamily="18" charset="0"/>
                <a:cs typeface="Times New Roman" panose="02020603050405020304" pitchFamily="18" charset="0"/>
              </a:rPr>
              <a:t> DÜŞÜK BASINÇLI BORU SİSTEMLERİ</a:t>
            </a:r>
            <a:br>
              <a:rPr lang="tr-TR" altLang="tr-TR" b="1" dirty="0">
                <a:latin typeface="Times New Roman" panose="02020603050405020304" pitchFamily="18" charset="0"/>
                <a:cs typeface="Times New Roman" panose="02020603050405020304" pitchFamily="18" charset="0"/>
              </a:rPr>
            </a:br>
            <a:endParaRPr lang="tr-TR" altLang="x-none" dirty="0">
              <a:latin typeface="Times New Roman" panose="02020603050405020304" pitchFamily="18" charset="0"/>
              <a:ea typeface="Times New Roman" panose="02020603050405020304" pitchFamily="18" charset="0"/>
            </a:endParaRPr>
          </a:p>
        </p:txBody>
      </p:sp>
      <p:sp>
        <p:nvSpPr>
          <p:cNvPr id="40963" name="İçerik Yer Tutucusu 2"/>
          <p:cNvSpPr>
            <a:spLocks noGrp="1"/>
          </p:cNvSpPr>
          <p:nvPr>
            <p:ph idx="1" hasCustomPrompt="1"/>
          </p:nvPr>
        </p:nvSpPr>
        <p:spPr>
          <a:xfrm>
            <a:off x="395288" y="1700213"/>
            <a:ext cx="8301037" cy="3768725"/>
          </a:xfrm>
          <a:ln/>
        </p:spPr>
        <p:txBody>
          <a:bodyPr vert="horz" wrap="square" lIns="91440" tIns="45720" rIns="91440" bIns="45720" anchor="ctr" anchorCtr="0"/>
          <a:lstStyle/>
          <a:p>
            <a:r>
              <a:rPr lang="tr-TR" altLang="en-US" b="1" dirty="0">
                <a:solidFill>
                  <a:srgbClr val="0000FF"/>
                </a:solidFill>
                <a:latin typeface="Arial" panose="020B0604020202020204" pitchFamily="34" charset="0"/>
                <a:ea typeface="ヒラギノ角ゴ Pro W3" pitchFamily="-106" charset="-128"/>
              </a:rPr>
              <a:t>	</a:t>
            </a:r>
            <a:r>
              <a:rPr lang="tr-TR" altLang="en-US" b="1" dirty="0">
                <a:solidFill>
                  <a:srgbClr val="000000"/>
                </a:solidFill>
                <a:latin typeface="Arial" panose="020B0604020202020204" pitchFamily="34" charset="0"/>
                <a:ea typeface="ヒラギノ角ゴ Pro W3" pitchFamily="-106" charset="-128"/>
              </a:rPr>
              <a:t>Bu sistemler yüzey sulama yöntemlerine hizmet ederler. Suyun kaynaktan alınması ve alanda dağıtılması düşük basınçlı borular ile yapılır. Suyun tarla parsellerine alımı ise baca ve vanalar ile sağlanır. Kullanılan borular genellikle A.Ç.B (Asbestli çimento boru) veya PVC (polivinil klorür)’ dir. Boru hatlarındaki basınç yükünün 6 m’ yi geçmesi istenmez. İstenen minimum basınç ise 2 m’ dir. </a:t>
            </a:r>
          </a:p>
          <a:p>
            <a:endParaRPr lang="tr-TR" altLang="x-none"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33337" y="0"/>
            <a:ext cx="9177338" cy="1524000"/>
          </a:xfrm>
        </p:spPr>
        <p:txBody>
          <a:bodyPr vert="horz" lIns="91440" tIns="45720" rIns="91440" bIns="45720" rtlCol="0" anchor="ctr">
            <a:normAutofit fontScale="90000"/>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tr-TR" altLang="en-US" sz="3200" b="1" i="0" u="none" strike="noStrike" kern="1200" cap="all" spc="0" normalizeH="0" baseline="0" noProof="0" dirty="0">
                <a:ln w="3175" cmpd="sng">
                  <a:noFill/>
                </a:ln>
                <a:solidFill>
                  <a:schemeClr val="accent1"/>
                </a:solidFill>
                <a:effectLst/>
                <a:uLnTx/>
                <a:uFillTx/>
                <a:latin typeface="Arial" panose="020B0604020202020204" pitchFamily="34" charset="0"/>
                <a:ea typeface="ヒラギノ角ゴ Pro W3" pitchFamily="-106" charset="-128"/>
                <a:cs typeface="+mj-cs"/>
              </a:rPr>
              <a:t>DÜŞÜK BASINÇLI BORU SİSTEMLERİNİN AÇIK KANALLARA GÖRE AVANTAJLARI</a:t>
            </a:r>
            <a:br>
              <a:rPr kumimoji="0" lang="tr-TR" altLang="en-US" sz="3200" b="1" i="0" u="none" strike="noStrike" kern="1200" cap="all" spc="0" normalizeH="0" baseline="0" noProof="0" dirty="0">
                <a:ln w="3175" cmpd="sng">
                  <a:noFill/>
                </a:ln>
                <a:solidFill>
                  <a:srgbClr val="FF0000"/>
                </a:solidFill>
                <a:effectLst/>
                <a:uLnTx/>
                <a:uFillTx/>
                <a:latin typeface="Arial" panose="020B0604020202020204" pitchFamily="34" charset="0"/>
                <a:ea typeface="ヒラギノ角ゴ Pro W3" pitchFamily="-106" charset="-128"/>
                <a:cs typeface="+mj-cs"/>
              </a:rPr>
            </a:br>
            <a:endParaRPr kumimoji="0" lang="tr-TR" sz="3200" b="0" i="0" u="none" strike="noStrike" kern="1200" cap="all" spc="0" normalizeH="0" baseline="0" noProof="0" dirty="0">
              <a:ln w="3175" cmpd="sng">
                <a:noFill/>
              </a:ln>
              <a:solidFill>
                <a:schemeClr val="tx1"/>
              </a:solidFill>
              <a:effectLst/>
              <a:uLnTx/>
              <a:uFillTx/>
              <a:latin typeface="+mj-lt"/>
              <a:ea typeface="+mj-ea"/>
              <a:cs typeface="+mj-cs"/>
            </a:endParaRPr>
          </a:p>
        </p:txBody>
      </p:sp>
      <p:sp>
        <p:nvSpPr>
          <p:cNvPr id="3" name="İçerik Yer Tutucusu 2"/>
          <p:cNvSpPr>
            <a:spLocks noGrp="1"/>
          </p:cNvSpPr>
          <p:nvPr>
            <p:ph idx="1" hasCustomPrompt="1"/>
          </p:nvPr>
        </p:nvSpPr>
        <p:spPr>
          <a:xfrm>
            <a:off x="19050" y="2492375"/>
            <a:ext cx="9124950" cy="2687638"/>
          </a:xfrm>
        </p:spPr>
        <p:txBody>
          <a:bodyPr vert="horz" wrap="square" lIns="91440" tIns="45720" rIns="91440" bIns="45720" numCol="1" anchor="ctr" anchorCtr="0" compatLnSpc="1"/>
          <a:lstStyle/>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chemeClr val="bg1"/>
                </a:solidFill>
                <a:effectLst/>
                <a:uLnTx/>
                <a:uFillTx/>
                <a:latin typeface="Arial" panose="020B0604020202020204" pitchFamily="34" charset="0"/>
                <a:ea typeface="ヒラギノ角ゴ Pro W3" pitchFamily="-106" charset="-128"/>
                <a:cs typeface="+mn-cs"/>
              </a:rPr>
              <a:t>1)Sistem basınçlı olduğundan bayır yukarı eğimde bile su iletimi  sağlanabilir. </a:t>
            </a:r>
          </a:p>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chemeClr val="bg1"/>
                </a:solidFill>
                <a:effectLst/>
                <a:uLnTx/>
                <a:uFillTx/>
                <a:latin typeface="Arial" panose="020B0604020202020204" pitchFamily="34" charset="0"/>
                <a:ea typeface="ヒラギノ角ゴ Pro W3" pitchFamily="-106" charset="-128"/>
                <a:cs typeface="+mn-cs"/>
              </a:rPr>
              <a:t>2) Açık kanallar gibi tesviye eğrilerini takip etme zorunluluğu  olmadığından, sulama suyu tarla parsellerine en kısa yoldan ulaştırılabilir. </a:t>
            </a:r>
          </a:p>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chemeClr val="bg1"/>
                </a:solidFill>
                <a:effectLst/>
                <a:uLnTx/>
                <a:uFillTx/>
                <a:latin typeface="Arial" panose="020B0604020202020204" pitchFamily="34" charset="0"/>
                <a:ea typeface="ヒラギノ角ゴ Pro W3" pitchFamily="-106" charset="-128"/>
                <a:cs typeface="+mn-cs"/>
              </a:rPr>
              <a:t>3) Sızma kayıpları yok denecek kadar azdır. Dolayısıyla su iletim randımanı % 100 alınabilir. </a:t>
            </a:r>
          </a:p>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chemeClr val="bg1"/>
                </a:solidFill>
                <a:effectLst/>
                <a:uLnTx/>
                <a:uFillTx/>
                <a:latin typeface="Arial" panose="020B0604020202020204" pitchFamily="34" charset="0"/>
                <a:ea typeface="ヒラギノ角ゴ Pro W3" pitchFamily="-106" charset="-128"/>
                <a:cs typeface="+mn-cs"/>
              </a:rPr>
              <a:t>4) Borular gömülü olduğundan su iletim güzergahının üzerinde bile tarım yapılabilir. </a:t>
            </a:r>
          </a:p>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chemeClr val="bg1"/>
                </a:solidFill>
                <a:effectLst/>
                <a:uLnTx/>
                <a:uFillTx/>
                <a:latin typeface="Arial" panose="020B0604020202020204" pitchFamily="34" charset="0"/>
                <a:ea typeface="ヒラギノ角ゴ Pro W3" pitchFamily="-106" charset="-128"/>
                <a:cs typeface="+mn-cs"/>
              </a:rPr>
              <a:t>5) Baca ve vana gibi unsurlar ile sulama suyu kontrollü bir biçimde ve kolaylıkla tarlaya alınabilir.</a:t>
            </a:r>
          </a:p>
          <a:p>
            <a:pPr marL="0" marR="0" lvl="0" indent="0" algn="just" defTabSz="457200" rtl="0" eaLnBrk="1" fontAlgn="base" latinLnBrk="0" hangingPunct="1">
              <a:lnSpc>
                <a:spcPct val="11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chemeClr val="bg1"/>
                </a:solidFill>
                <a:effectLst/>
                <a:uLnTx/>
                <a:uFillTx/>
                <a:latin typeface="Arial" panose="020B0604020202020204" pitchFamily="34" charset="0"/>
                <a:ea typeface="ヒラギノ角ゴ Pro W3" pitchFamily="-106" charset="-128"/>
                <a:cs typeface="+mn-cs"/>
              </a:rPr>
              <a:t>6) Bakım ve onarım giderleri oldukça düşüktür. </a:t>
            </a:r>
          </a:p>
          <a:p>
            <a:pPr marL="285750" marR="0" lvl="0" indent="-285750" algn="l"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Char char=""/>
              <a:defRPr/>
            </a:pPr>
            <a:endParaRPr kumimoji="0" lang="tr-TR" sz="20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hasCustomPrompt="1"/>
          </p:nvPr>
        </p:nvSpPr>
        <p:spPr>
          <a:xfrm>
            <a:off x="250825" y="0"/>
            <a:ext cx="6554788" cy="1524000"/>
          </a:xfrm>
        </p:spPr>
        <p:txBody>
          <a:bodyPr vert="horz" lIns="91440" tIns="45720" rIns="91440" bIns="45720" rtlCol="0" anchor="ctr">
            <a:norm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tr-TR" altLang="en-US" sz="3200" b="1" i="0" u="none" strike="noStrike" kern="1200" cap="all" spc="0" normalizeH="0" baseline="0" noProof="0" dirty="0">
                <a:ln w="3175" cmpd="sng">
                  <a:noFill/>
                </a:ln>
                <a:solidFill>
                  <a:schemeClr val="accent1"/>
                </a:solidFill>
                <a:effectLst/>
                <a:uLnTx/>
                <a:uFillTx/>
                <a:latin typeface="Arial" panose="020B0604020202020204" pitchFamily="34" charset="0"/>
                <a:ea typeface="ヒラギノ角ゴ Pro W3" pitchFamily="-106" charset="-128"/>
                <a:cs typeface="+mj-cs"/>
              </a:rPr>
              <a:t>               DEZAVANTAJLARI</a:t>
            </a:r>
            <a:br>
              <a:rPr kumimoji="0" lang="tr-TR" altLang="en-US" sz="3200" b="1" i="0" u="none" strike="noStrike" kern="1200" cap="all" spc="0" normalizeH="0" baseline="0" noProof="0" dirty="0">
                <a:ln w="3175" cmpd="sng">
                  <a:noFill/>
                </a:ln>
                <a:solidFill>
                  <a:srgbClr val="FF0000"/>
                </a:solidFill>
                <a:effectLst/>
                <a:uLnTx/>
                <a:uFillTx/>
                <a:latin typeface="Arial" panose="020B0604020202020204" pitchFamily="34" charset="0"/>
                <a:ea typeface="ヒラギノ角ゴ Pro W3" pitchFamily="-106" charset="-128"/>
                <a:cs typeface="+mj-cs"/>
              </a:rPr>
            </a:br>
            <a:endParaRPr kumimoji="0" lang="tr-TR" sz="3200" b="0" i="0" u="none" strike="noStrike" kern="1200" cap="all" spc="0" normalizeH="0" baseline="0" noProof="0" dirty="0">
              <a:ln w="3175" cmpd="sng">
                <a:noFill/>
              </a:ln>
              <a:solidFill>
                <a:schemeClr val="tx1"/>
              </a:solidFill>
              <a:effectLst/>
              <a:uLnTx/>
              <a:uFillTx/>
              <a:latin typeface="+mj-lt"/>
              <a:ea typeface="+mj-ea"/>
              <a:cs typeface="+mj-cs"/>
            </a:endParaRPr>
          </a:p>
        </p:txBody>
      </p:sp>
      <p:sp>
        <p:nvSpPr>
          <p:cNvPr id="3" name="İçerik Yer Tutucusu 2"/>
          <p:cNvSpPr>
            <a:spLocks noGrp="1"/>
          </p:cNvSpPr>
          <p:nvPr>
            <p:ph idx="1" hasCustomPrompt="1"/>
          </p:nvPr>
        </p:nvSpPr>
        <p:spPr>
          <a:xfrm>
            <a:off x="179388" y="1700213"/>
            <a:ext cx="8785225" cy="3768725"/>
          </a:xfrm>
        </p:spPr>
        <p:txBody>
          <a:bodyPr vert="horz" wrap="square" lIns="91440" tIns="45720" rIns="91440" bIns="45720" numCol="1" anchor="ctr" anchorCtr="0" compatLnSpc="1"/>
          <a:lstStyle/>
          <a:p>
            <a:pPr marL="0" marR="0" lvl="0" indent="0" algn="just" defTabSz="457200" rtl="0" eaLnBrk="1" fontAlgn="base" latinLnBrk="0" hangingPunct="1">
              <a:lnSpc>
                <a:spcPct val="16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6" charset="-128"/>
                <a:cs typeface="+mn-cs"/>
              </a:rPr>
              <a:t>1) İlk yatırım masrafları oldukça yüksektir. </a:t>
            </a:r>
          </a:p>
          <a:p>
            <a:pPr marL="0" marR="0" lvl="0" indent="0" algn="just" defTabSz="457200" rtl="0" eaLnBrk="1" fontAlgn="base" latinLnBrk="0" hangingPunct="1">
              <a:lnSpc>
                <a:spcPct val="16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6" charset="-128"/>
                <a:cs typeface="+mn-cs"/>
              </a:rPr>
              <a:t>2) Gerekli işletme basıncı pompa birimi ile sağlanıyor ise enerji masrafları yüksek olacaktır. </a:t>
            </a:r>
          </a:p>
          <a:p>
            <a:pPr marL="0" marR="0" lvl="0" indent="0" algn="just" defTabSz="457200" rtl="0" eaLnBrk="1" fontAlgn="base" latinLnBrk="0" hangingPunct="1">
              <a:lnSpc>
                <a:spcPct val="16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6" charset="-128"/>
                <a:cs typeface="+mn-cs"/>
              </a:rPr>
              <a:t>3) Sulama suyu fazla miktarda </a:t>
            </a:r>
            <a:r>
              <a:rPr kumimoji="0" lang="tr-TR" altLang="en-US" sz="20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106" charset="-128"/>
                <a:cs typeface="+mn-cs"/>
              </a:rPr>
              <a:t>sediment</a:t>
            </a:r>
            <a:r>
              <a:rPr kumimoji="0" lang="tr-TR"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6" charset="-128"/>
                <a:cs typeface="+mn-cs"/>
              </a:rPr>
              <a:t> içeriyorsa, bu </a:t>
            </a:r>
            <a:r>
              <a:rPr kumimoji="0" lang="tr-TR" altLang="en-US" sz="2000" b="1" i="0" u="none" strike="noStrike" kern="1200" cap="none" spc="0" normalizeH="0" baseline="0" noProof="0" dirty="0" err="1">
                <a:ln>
                  <a:noFill/>
                </a:ln>
                <a:solidFill>
                  <a:srgbClr val="000000"/>
                </a:solidFill>
                <a:effectLst/>
                <a:uLnTx/>
                <a:uFillTx/>
                <a:latin typeface="Arial" panose="020B0604020202020204" pitchFamily="34" charset="0"/>
                <a:ea typeface="ヒラギノ角ゴ Pro W3" pitchFamily="-106" charset="-128"/>
                <a:cs typeface="+mn-cs"/>
              </a:rPr>
              <a:t>sedimentin</a:t>
            </a:r>
            <a:r>
              <a:rPr kumimoji="0" lang="tr-TR"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6" charset="-128"/>
                <a:cs typeface="+mn-cs"/>
              </a:rPr>
              <a:t> boru hatları içine girerek çökelmesiyle hatların tıkanmasını önlemek amacıyla söz konusu çözelti malzemesinin hatta girmeden önce tutabilmesi için gerekli mühendislik yapıları ilave maliyet getirir. </a:t>
            </a:r>
          </a:p>
          <a:p>
            <a:pPr marL="0" marR="0" lvl="0" indent="0" algn="just" defTabSz="457200" rtl="0" eaLnBrk="1" fontAlgn="base" latinLnBrk="0" hangingPunct="1">
              <a:lnSpc>
                <a:spcPct val="160000"/>
              </a:lnSpc>
              <a:spcBef>
                <a:spcPct val="5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6" charset="-128"/>
                <a:cs typeface="+mn-cs"/>
              </a:rPr>
              <a:t>4)  Sistem gömülü ve sabit olduğundan sabit bir tarım gerektirir. </a:t>
            </a:r>
          </a:p>
          <a:p>
            <a:pPr marL="285750" marR="0" lvl="0" indent="-285750" algn="l"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Char char=""/>
              <a:defRPr/>
            </a:pPr>
            <a:endParaRPr kumimoji="0" lang="tr-TR" sz="2000" b="0" i="0" u="none" strike="noStrike" kern="1200" cap="none" spc="0" normalizeH="0" baseline="0" noProof="0" dirty="0">
              <a:ln>
                <a:noFill/>
              </a:ln>
              <a:solidFill>
                <a:srgbClr val="68370F"/>
              </a:solidFill>
              <a:effectLst/>
              <a:uLnTx/>
              <a:uFillTx/>
              <a:latin typeface="+mn-lt"/>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a:srcRect l="15382" t="28505" r="16666" b="25912"/>
          <a:stretch>
            <a:fillRect/>
          </a:stretch>
        </p:blipFill>
        <p:spPr>
          <a:xfrm>
            <a:off x="204788" y="765175"/>
            <a:ext cx="8759825" cy="5472113"/>
          </a:xfrm>
          <a:prstGeom prst="rect">
            <a:avLst/>
          </a:prstGeom>
          <a:noFill/>
          <a:ln w="9525">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p:cNvPicPr>
            <a:picLocks noGrp="1" noChangeAspect="1"/>
          </p:cNvPicPr>
          <p:nvPr>
            <p:ph type="title" hasCustomPrompt="1"/>
          </p:nvPr>
        </p:nvPicPr>
        <p:blipFill>
          <a:blip r:embed="rId2"/>
          <a:srcRect/>
          <a:stretch>
            <a:fillRect/>
          </a:stretch>
        </p:blipFill>
        <p:spPr>
          <a:xfrm>
            <a:off x="673100" y="274638"/>
            <a:ext cx="7797800" cy="5851525"/>
          </a:xfr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hasCustomPrompt="1"/>
          </p:nvPr>
        </p:nvSpPr>
        <p:spPr>
          <a:xfrm>
            <a:off x="395288" y="533400"/>
            <a:ext cx="8286750" cy="2751138"/>
          </a:xfrm>
        </p:spPr>
        <p:txBody>
          <a:bodyPr vert="horz" wrap="square" lIns="91440" tIns="45720" rIns="91440" bIns="45720" numCol="1" anchor="ctr" anchorCtr="0" compatLnSpc="1"/>
          <a:lstStyle/>
          <a:p>
            <a:pPr marL="0" indent="0" eaLnBrk="1" hangingPunct="1">
              <a:lnSpc>
                <a:spcPct val="120000"/>
              </a:lnSpc>
              <a:spcBef>
                <a:spcPct val="50000"/>
              </a:spcBef>
              <a:buNone/>
            </a:pPr>
            <a:r>
              <a:rPr lang="tr-TR" altLang="en-US" b="1" dirty="0">
                <a:solidFill>
                  <a:schemeClr val="accent1"/>
                </a:solidFill>
                <a:latin typeface="Arial" panose="020B0604020202020204" pitchFamily="34" charset="0"/>
                <a:ea typeface="ヒラギノ角ゴ Pro W3" pitchFamily="-106" charset="-128"/>
              </a:rPr>
              <a:t>1) İLETİM UNSURLARI</a:t>
            </a:r>
          </a:p>
          <a:p>
            <a:pPr marL="0" indent="0" algn="just" eaLnBrk="1" hangingPunct="1">
              <a:lnSpc>
                <a:spcPct val="120000"/>
              </a:lnSpc>
              <a:spcBef>
                <a:spcPct val="50000"/>
              </a:spcBef>
              <a:buNone/>
            </a:pPr>
            <a:r>
              <a:rPr lang="tr-TR" altLang="en-US" dirty="0">
                <a:solidFill>
                  <a:srgbClr val="C00000"/>
                </a:solidFill>
                <a:latin typeface="Arial" panose="020B0604020202020204" pitchFamily="34" charset="0"/>
                <a:ea typeface="ヒラギノ角ゴ Pro W3" pitchFamily="-106" charset="-128"/>
              </a:rPr>
              <a:t>	</a:t>
            </a:r>
            <a:r>
              <a:rPr lang="tr-TR" altLang="en-US" b="1" dirty="0">
                <a:solidFill>
                  <a:schemeClr val="accent1"/>
                </a:solidFill>
                <a:latin typeface="Arial" panose="020B0604020202020204" pitchFamily="34" charset="0"/>
                <a:ea typeface="ヒラギノ角ゴ Pro W3" pitchFamily="-106" charset="-128"/>
              </a:rPr>
              <a:t>- Ana ve Lateral boru hatları: </a:t>
            </a:r>
            <a:r>
              <a:rPr lang="tr-TR" altLang="en-US" b="1" dirty="0">
                <a:solidFill>
                  <a:srgbClr val="000000"/>
                </a:solidFill>
                <a:latin typeface="Arial" panose="020B0604020202020204" pitchFamily="34" charset="0"/>
                <a:ea typeface="ヒラギノ角ゴ Pro W3" pitchFamily="-106" charset="-128"/>
              </a:rPr>
              <a:t>Genellikle A.Ç.B ve PVC borulardan oluşturulur. İşletme basınçları en az 2.5 atm’e dayanıklı olmalıdır. Boru çapları 150-600 mm arasında değişir, boruların gömü derinliği rakım ile ilişkilidir. Eğer rakım 1000 m ve altında ise boruların gömü derinliği 80 – 100 cm, 1000 m’ den daha yüksek ise 100-125 cm olmalıdır. </a:t>
            </a:r>
          </a:p>
          <a:p>
            <a:pPr marL="0" indent="0"/>
            <a:endParaRPr lang="tr-TR" altLang="x-none" dirty="0"/>
          </a:p>
        </p:txBody>
      </p:sp>
      <p:sp>
        <p:nvSpPr>
          <p:cNvPr id="46083" name="Metin kutusu 3"/>
          <p:cNvSpPr txBox="1"/>
          <p:nvPr/>
        </p:nvSpPr>
        <p:spPr>
          <a:xfrm>
            <a:off x="323850" y="3284538"/>
            <a:ext cx="8604250" cy="3028950"/>
          </a:xfrm>
          <a:prstGeom prst="rect">
            <a:avLst/>
          </a:prstGeom>
          <a:noFill/>
          <a:ln w="9525">
            <a:noFill/>
          </a:ln>
        </p:spPr>
        <p:txBody>
          <a:bodyPr>
            <a:spAutoFit/>
          </a:bodyPr>
          <a:lstStyle/>
          <a:p>
            <a:pPr eaLnBrk="1" hangingPunct="1">
              <a:lnSpc>
                <a:spcPct val="130000"/>
              </a:lnSpc>
              <a:spcBef>
                <a:spcPct val="50000"/>
              </a:spcBef>
            </a:pPr>
            <a:r>
              <a:rPr lang="tr-TR" altLang="en-US" b="1" dirty="0">
                <a:solidFill>
                  <a:schemeClr val="accent1"/>
                </a:solidFill>
                <a:latin typeface="Arial" panose="020B0604020202020204" pitchFamily="34" charset="0"/>
                <a:ea typeface="ヒラギノ角ゴ Pro W3" pitchFamily="-106" charset="-128"/>
              </a:rPr>
              <a:t>2)  KONTROL UNSURLARI</a:t>
            </a:r>
          </a:p>
          <a:p>
            <a:pPr algn="just" eaLnBrk="1" hangingPunct="1">
              <a:lnSpc>
                <a:spcPct val="130000"/>
              </a:lnSpc>
              <a:spcBef>
                <a:spcPct val="50000"/>
              </a:spcBef>
            </a:pPr>
            <a:r>
              <a:rPr lang="tr-TR" altLang="en-US" dirty="0">
                <a:solidFill>
                  <a:srgbClr val="C00000"/>
                </a:solidFill>
                <a:latin typeface="Arial" panose="020B0604020202020204" pitchFamily="34" charset="0"/>
                <a:ea typeface="ヒラギノ角ゴ Pro W3" pitchFamily="-106" charset="-128"/>
              </a:rPr>
              <a:t>	</a:t>
            </a:r>
            <a:r>
              <a:rPr lang="tr-TR" altLang="en-US" b="1" dirty="0">
                <a:solidFill>
                  <a:schemeClr val="accent1"/>
                </a:solidFill>
                <a:latin typeface="Arial" panose="020B0604020202020204" pitchFamily="34" charset="0"/>
                <a:ea typeface="ヒラギノ角ゴ Pro W3" pitchFamily="-106" charset="-128"/>
              </a:rPr>
              <a:t>- Su alma bacaları: </a:t>
            </a:r>
            <a:r>
              <a:rPr lang="tr-TR" altLang="en-US" b="1" dirty="0">
                <a:solidFill>
                  <a:srgbClr val="000000"/>
                </a:solidFill>
                <a:latin typeface="Arial" panose="020B0604020202020204" pitchFamily="34" charset="0"/>
                <a:ea typeface="ヒラギノ角ゴ Pro W3" pitchFamily="-106" charset="-128"/>
              </a:rPr>
              <a:t>Basıncın yerçekimi ile sağlandığı koşullarda kullanılır. Eğer gerekli işletme basıncı bir pompa birimi ile sağlanıyorsa bu yapılar pompa bacası olarak adlandırılır. Pompa basıncının işlevi pompa titreşimlerini, dalgalanmalarını ve gerektiğinden fazla olan basıncı suyun boru hattına girmesinden önce düzenlemek ve iletim hattında düzgün bir akış </a:t>
            </a:r>
            <a:r>
              <a:rPr lang="tr-TR" altLang="en-US" b="1" dirty="0">
                <a:solidFill>
                  <a:schemeClr val="bg1"/>
                </a:solidFill>
                <a:latin typeface="Arial" panose="020B0604020202020204" pitchFamily="34" charset="0"/>
                <a:ea typeface="ヒラギノ角ゴ Pro W3" pitchFamily="-106" charset="-128"/>
              </a:rPr>
              <a:t>sağlamaktadır. </a:t>
            </a:r>
          </a:p>
          <a:p>
            <a:endParaRPr lang="tr-TR" altLang="x-none" dirty="0">
              <a:latin typeface="Century Gothic" panose="020B0502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Grp="1" noChangeArrowheads="1"/>
          </p:cNvSpPr>
          <p:nvPr>
            <p:ph idx="1" hasCustomPrompt="1"/>
          </p:nvPr>
        </p:nvSpPr>
        <p:spPr>
          <a:xfrm>
            <a:off x="457200" y="477838"/>
            <a:ext cx="8229600" cy="2519363"/>
          </a:xfrm>
        </p:spPr>
        <p:txBody>
          <a:bodyPr vert="horz" wrap="square" lIns="91440" tIns="45720" rIns="91440" bIns="45720" numCol="1" rtlCol="0" anchor="ctr" anchorCtr="0" compatLnSpc="1"/>
          <a:lstStyle/>
          <a:p>
            <a:pPr lvl="1" algn="just" eaLnBrk="1" hangingPunct="1">
              <a:lnSpc>
                <a:spcPct val="110000"/>
              </a:lnSpc>
              <a:buClr>
                <a:srgbClr val="7E367E"/>
              </a:buClr>
            </a:pPr>
            <a:r>
              <a:rPr lang="tr-TR" altLang="en-US" sz="1600" b="1" dirty="0">
                <a:solidFill>
                  <a:schemeClr val="bg1"/>
                </a:solidFill>
              </a:rPr>
              <a:t>Yüzey sulama yöntemlerinin uygulanacağı arazi yüzeyinin düzensiz olması nedeniyle  bazı noktalar yetersiz bazı noktalar aşırı su alır. Her iki durumda da önemli düzeyde verim azalması gözlenir. Sulama suyunun fazlaca uygulandığı alçak noktalarda taban suyu, tuzluluk ve sodyumluluk kaçınılmaz sonuçlardır. Eğimi yüksek olan alanlarda erozyonun oluşması mutlaktır. </a:t>
            </a:r>
          </a:p>
          <a:p>
            <a:pPr lvl="1" algn="just" eaLnBrk="1" hangingPunct="1">
              <a:lnSpc>
                <a:spcPct val="110000"/>
              </a:lnSpc>
              <a:buClr>
                <a:srgbClr val="7E367E"/>
              </a:buClr>
            </a:pPr>
            <a:r>
              <a:rPr lang="tr-TR" altLang="en-US" sz="1600" b="1" dirty="0">
                <a:solidFill>
                  <a:schemeClr val="bg1"/>
                </a:solidFill>
              </a:rPr>
              <a:t>Bu sorunların giderilmesi ve hedeflenen düzeyde bir sulama yapılabilmesi için arazinin sulamaya hazırlanması gerekir.  </a:t>
            </a:r>
            <a:endParaRPr lang="en-US" altLang="en-US" sz="1600" b="1" dirty="0">
              <a:solidFill>
                <a:schemeClr val="bg1"/>
              </a:solidFill>
            </a:endParaRPr>
          </a:p>
        </p:txBody>
      </p:sp>
      <p:sp>
        <p:nvSpPr>
          <p:cNvPr id="101380" name="Line 4"/>
          <p:cNvSpPr/>
          <p:nvPr/>
        </p:nvSpPr>
        <p:spPr>
          <a:xfrm>
            <a:off x="1619250" y="3284538"/>
            <a:ext cx="5689600" cy="0"/>
          </a:xfrm>
          <a:prstGeom prst="line">
            <a:avLst/>
          </a:prstGeom>
          <a:ln w="38100" cap="flat" cmpd="sng">
            <a:solidFill>
              <a:srgbClr val="800080"/>
            </a:solidFill>
            <a:prstDash val="solid"/>
            <a:headEnd type="none" w="med" len="med"/>
            <a:tailEnd type="none" w="med" len="med"/>
          </a:ln>
        </p:spPr>
        <p:txBody>
          <a:bodyPr/>
          <a:lstStyle/>
          <a:p>
            <a:endParaRPr lang="tr-TR"/>
          </a:p>
        </p:txBody>
      </p:sp>
      <p:sp>
        <p:nvSpPr>
          <p:cNvPr id="101381" name="Line 5"/>
          <p:cNvSpPr>
            <a:spLocks noChangeShapeType="1"/>
          </p:cNvSpPr>
          <p:nvPr/>
        </p:nvSpPr>
        <p:spPr bwMode="auto">
          <a:xfrm>
            <a:off x="1619250" y="3068638"/>
            <a:ext cx="5689600" cy="0"/>
          </a:xfrm>
          <a:prstGeom prst="line">
            <a:avLst/>
          </a:prstGeom>
          <a:noFill/>
          <a:ln w="38100">
            <a:solidFill>
              <a:schemeClr val="accent2">
                <a:lumMod val="50000"/>
              </a:schemeClr>
            </a:solidFill>
            <a:prstDash val="dash"/>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2" name="Line 6"/>
          <p:cNvSpPr>
            <a:spLocks noChangeShapeType="1"/>
          </p:cNvSpPr>
          <p:nvPr/>
        </p:nvSpPr>
        <p:spPr bwMode="auto">
          <a:xfrm>
            <a:off x="1619250" y="3068638"/>
            <a:ext cx="0" cy="2808288"/>
          </a:xfrm>
          <a:prstGeom prst="line">
            <a:avLst/>
          </a:prstGeom>
          <a:noFill/>
          <a:ln w="38100">
            <a:solidFill>
              <a:schemeClr val="accent2">
                <a:lumMod val="50000"/>
              </a:schemeClr>
            </a:solidFill>
            <a:prstDash val="dash"/>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3" name="Line 7"/>
          <p:cNvSpPr>
            <a:spLocks noChangeShapeType="1"/>
          </p:cNvSpPr>
          <p:nvPr/>
        </p:nvSpPr>
        <p:spPr bwMode="auto">
          <a:xfrm>
            <a:off x="1619250" y="4292600"/>
            <a:ext cx="5689600" cy="0"/>
          </a:xfrm>
          <a:prstGeom prst="line">
            <a:avLst/>
          </a:prstGeom>
          <a:noFill/>
          <a:ln w="38100">
            <a:solidFill>
              <a:schemeClr val="accent2">
                <a:lumMod val="50000"/>
              </a:schemeClr>
            </a:solidFill>
            <a:prstDash val="dash"/>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4" name="Line 8"/>
          <p:cNvSpPr>
            <a:spLocks noChangeShapeType="1"/>
          </p:cNvSpPr>
          <p:nvPr/>
        </p:nvSpPr>
        <p:spPr bwMode="auto">
          <a:xfrm>
            <a:off x="7308850" y="3068638"/>
            <a:ext cx="0" cy="1223963"/>
          </a:xfrm>
          <a:prstGeom prst="line">
            <a:avLst/>
          </a:prstGeom>
          <a:noFill/>
          <a:ln w="22225">
            <a:solidFill>
              <a:schemeClr val="bg2">
                <a:lumMod val="50000"/>
              </a:schemeClr>
            </a:solidFill>
            <a:prstDash val="dash"/>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6" name="Arc 10"/>
          <p:cNvSpPr/>
          <p:nvPr/>
        </p:nvSpPr>
        <p:spPr bwMode="auto">
          <a:xfrm rot="4616836">
            <a:off x="3747294" y="1102519"/>
            <a:ext cx="1411288" cy="5927725"/>
          </a:xfrm>
          <a:custGeom>
            <a:avLst/>
            <a:gdLst>
              <a:gd name="T0" fmla="*/ 2147483646 w 21600"/>
              <a:gd name="T1" fmla="*/ 0 h 33847"/>
              <a:gd name="T2" fmla="*/ 2147483646 w 21600"/>
              <a:gd name="T3" fmla="*/ 2147483646 h 33847"/>
              <a:gd name="T4" fmla="*/ 0 w 21600"/>
              <a:gd name="T5" fmla="*/ 2147483646 h 33847"/>
              <a:gd name="T6" fmla="*/ 0 60000 65536"/>
              <a:gd name="T7" fmla="*/ 0 60000 65536"/>
              <a:gd name="T8" fmla="*/ 0 60000 65536"/>
              <a:gd name="T9" fmla="*/ 0 w 21600"/>
              <a:gd name="T10" fmla="*/ 0 h 33847"/>
              <a:gd name="T11" fmla="*/ 21600 w 21600"/>
              <a:gd name="T12" fmla="*/ 33847 h 33847"/>
            </a:gdLst>
            <a:ahLst/>
            <a:cxnLst>
              <a:cxn ang="T6">
                <a:pos x="T0" y="T1"/>
              </a:cxn>
              <a:cxn ang="T7">
                <a:pos x="T2" y="T3"/>
              </a:cxn>
              <a:cxn ang="T8">
                <a:pos x="T4" y="T5"/>
              </a:cxn>
            </a:cxnLst>
            <a:rect l="T9" t="T10" r="T11" b="T12"/>
            <a:pathLst>
              <a:path w="21600" h="33847" fill="none" extrusionOk="0">
                <a:moveTo>
                  <a:pt x="9242" y="0"/>
                </a:moveTo>
                <a:cubicBezTo>
                  <a:pt x="16788" y="3572"/>
                  <a:pt x="21600" y="11174"/>
                  <a:pt x="21600" y="19523"/>
                </a:cubicBezTo>
                <a:cubicBezTo>
                  <a:pt x="21600" y="24801"/>
                  <a:pt x="19667" y="29896"/>
                  <a:pt x="16167" y="33847"/>
                </a:cubicBezTo>
              </a:path>
              <a:path w="21600" h="33847" stroke="0" extrusionOk="0">
                <a:moveTo>
                  <a:pt x="9242" y="0"/>
                </a:moveTo>
                <a:cubicBezTo>
                  <a:pt x="16788" y="3572"/>
                  <a:pt x="21600" y="11174"/>
                  <a:pt x="21600" y="19523"/>
                </a:cubicBezTo>
                <a:cubicBezTo>
                  <a:pt x="21600" y="24801"/>
                  <a:pt x="19667" y="29896"/>
                  <a:pt x="16167" y="33847"/>
                </a:cubicBezTo>
                <a:lnTo>
                  <a:pt x="0" y="19523"/>
                </a:lnTo>
                <a:lnTo>
                  <a:pt x="9242" y="0"/>
                </a:lnTo>
                <a:close/>
              </a:path>
            </a:pathLst>
          </a:custGeom>
          <a:noFill/>
          <a:ln w="22225">
            <a:solidFill>
              <a:schemeClr val="bg2">
                <a:lumMod val="50000"/>
              </a:schemeClr>
            </a:solidFill>
            <a:prstDash val="dash"/>
            <a:round/>
          </a:ln>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7" name="Line 11"/>
          <p:cNvSpPr>
            <a:spLocks noChangeShapeType="1"/>
          </p:cNvSpPr>
          <p:nvPr/>
        </p:nvSpPr>
        <p:spPr bwMode="auto">
          <a:xfrm>
            <a:off x="5940425" y="3284538"/>
            <a:ext cx="0" cy="1008063"/>
          </a:xfrm>
          <a:prstGeom prst="line">
            <a:avLst/>
          </a:prstGeom>
          <a:noFill/>
          <a:ln w="22225">
            <a:solidFill>
              <a:schemeClr val="bg2">
                <a:lumMod val="50000"/>
              </a:schemeClr>
            </a:solidFill>
            <a:prstDash val="dash"/>
            <a:round/>
          </a:ln>
        </p:spPr>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101388" name="Line 12"/>
          <p:cNvSpPr/>
          <p:nvPr/>
        </p:nvSpPr>
        <p:spPr>
          <a:xfrm>
            <a:off x="2339975" y="3055938"/>
            <a:ext cx="0" cy="288925"/>
          </a:xfrm>
          <a:prstGeom prst="line">
            <a:avLst/>
          </a:prstGeom>
          <a:ln w="9525" cap="flat" cmpd="sng">
            <a:solidFill>
              <a:srgbClr val="0000FF"/>
            </a:solidFill>
            <a:prstDash val="solid"/>
            <a:headEnd type="triangle" w="med" len="med"/>
            <a:tailEnd type="triangle" w="med" len="med"/>
          </a:ln>
        </p:spPr>
        <p:txBody>
          <a:bodyPr/>
          <a:lstStyle/>
          <a:p>
            <a:endParaRPr lang="tr-TR"/>
          </a:p>
        </p:txBody>
      </p:sp>
      <p:sp>
        <p:nvSpPr>
          <p:cNvPr id="101389" name="Text Box 13"/>
          <p:cNvSpPr txBox="1">
            <a:spLocks noChangeArrowheads="1"/>
          </p:cNvSpPr>
          <p:nvPr/>
        </p:nvSpPr>
        <p:spPr bwMode="auto">
          <a:xfrm>
            <a:off x="2411413" y="3005138"/>
            <a:ext cx="647700" cy="304800"/>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400" b="1" i="0" u="none" strike="noStrike" kern="1200" cap="none" spc="0" normalizeH="0" baseline="0" noProof="0" dirty="0" err="1">
                <a:ln>
                  <a:noFill/>
                </a:ln>
                <a:solidFill>
                  <a:schemeClr val="accent1">
                    <a:lumMod val="75000"/>
                  </a:schemeClr>
                </a:solidFill>
                <a:effectLst/>
                <a:uLnTx/>
                <a:uFillTx/>
                <a:latin typeface="Arial" panose="020B0604020202020204" pitchFamily="34" charset="0"/>
                <a:ea typeface="ヒラギノ角ゴ Pro W3" pitchFamily="-106" charset="-128"/>
                <a:cs typeface="+mn-cs"/>
              </a:rPr>
              <a:t>d</a:t>
            </a:r>
            <a:r>
              <a:rPr kumimoji="0" lang="tr-TR" altLang="en-US" sz="1400" b="1" i="0" u="none" strike="noStrike" kern="1200" cap="none" spc="0" normalizeH="0" baseline="-25000" noProof="0" dirty="0" err="1">
                <a:ln>
                  <a:noFill/>
                </a:ln>
                <a:solidFill>
                  <a:schemeClr val="accent1">
                    <a:lumMod val="75000"/>
                  </a:schemeClr>
                </a:solidFill>
                <a:effectLst/>
                <a:uLnTx/>
                <a:uFillTx/>
                <a:latin typeface="Arial" panose="020B0604020202020204" pitchFamily="34" charset="0"/>
                <a:ea typeface="ヒラギノ角ゴ Pro W3" pitchFamily="-106" charset="-128"/>
                <a:cs typeface="+mn-cs"/>
              </a:rPr>
              <a:t>n</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
        <p:nvSpPr>
          <p:cNvPr id="101390" name="Text Box 14"/>
          <p:cNvSpPr txBox="1">
            <a:spLocks noChangeArrowheads="1"/>
          </p:cNvSpPr>
          <p:nvPr/>
        </p:nvSpPr>
        <p:spPr bwMode="auto">
          <a:xfrm>
            <a:off x="4068763" y="3017838"/>
            <a:ext cx="647700" cy="304800"/>
          </a:xfrm>
          <a:prstGeom prst="rect">
            <a:avLst/>
          </a:prstGeom>
          <a:noFill/>
          <a:ln>
            <a:noFill/>
          </a:ln>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defRPr/>
            </a:pPr>
            <a:r>
              <a:rPr kumimoji="0" lang="tr-TR"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rPr>
              <a:t>L</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
        <p:nvSpPr>
          <p:cNvPr id="101392" name="Line 16"/>
          <p:cNvSpPr/>
          <p:nvPr/>
        </p:nvSpPr>
        <p:spPr>
          <a:xfrm>
            <a:off x="323850" y="3284538"/>
            <a:ext cx="1079500" cy="0"/>
          </a:xfrm>
          <a:prstGeom prst="line">
            <a:avLst/>
          </a:prstGeom>
          <a:ln w="31750" cap="flat" cmpd="sng">
            <a:solidFill>
              <a:srgbClr val="0000FF"/>
            </a:solidFill>
            <a:prstDash val="solid"/>
            <a:headEnd type="none" w="med" len="med"/>
            <a:tailEnd type="triangle" w="med" len="med"/>
          </a:ln>
        </p:spPr>
        <p:txBody>
          <a:bodyPr/>
          <a:lstStyle/>
          <a:p>
            <a:endParaRPr lang="tr-TR"/>
          </a:p>
        </p:txBody>
      </p:sp>
      <p:sp>
        <p:nvSpPr>
          <p:cNvPr id="101393" name="Text Box 17"/>
          <p:cNvSpPr txBox="1">
            <a:spLocks noChangeArrowheads="1"/>
          </p:cNvSpPr>
          <p:nvPr/>
        </p:nvSpPr>
        <p:spPr bwMode="auto">
          <a:xfrm>
            <a:off x="211138" y="2908300"/>
            <a:ext cx="1439863" cy="304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itchFamily="-106" charset="-128"/>
              </a:defRPr>
            </a:lvl1pPr>
            <a:lvl2pPr marL="742950" indent="-285750">
              <a:spcBef>
                <a:spcPct val="20000"/>
              </a:spcBef>
              <a:buChar char="–"/>
              <a:defRPr sz="2800">
                <a:solidFill>
                  <a:schemeClr val="tx1"/>
                </a:solidFill>
                <a:latin typeface="Arial" panose="020B0604020202020204" pitchFamily="34" charset="0"/>
                <a:ea typeface="ヒラギノ角ゴ Pro W3" pitchFamily="-106" charset="-128"/>
              </a:defRPr>
            </a:lvl2pPr>
            <a:lvl3pPr marL="1143000" indent="-228600">
              <a:spcBef>
                <a:spcPct val="20000"/>
              </a:spcBef>
              <a:buChar char="•"/>
              <a:defRPr sz="2400">
                <a:solidFill>
                  <a:schemeClr val="tx1"/>
                </a:solidFill>
                <a:latin typeface="Arial" panose="020B0604020202020204" pitchFamily="34" charset="0"/>
                <a:ea typeface="ヒラギノ角ゴ Pro W3" pitchFamily="-106" charset="-128"/>
              </a:defRPr>
            </a:lvl3pPr>
            <a:lvl4pPr marL="1600200" indent="-228600">
              <a:spcBef>
                <a:spcPct val="20000"/>
              </a:spcBef>
              <a:buChar char="–"/>
              <a:defRPr sz="2000">
                <a:solidFill>
                  <a:schemeClr val="tx1"/>
                </a:solidFill>
                <a:latin typeface="Arial" panose="020B0604020202020204" pitchFamily="34" charset="0"/>
                <a:ea typeface="ヒラギノ角ゴ Pro W3" pitchFamily="-106" charset="-128"/>
              </a:defRPr>
            </a:lvl4pPr>
            <a:lvl5pPr marL="2057400" indent="-228600">
              <a:spcBef>
                <a:spcPct val="20000"/>
              </a:spcBef>
              <a:buChar char="»"/>
              <a:defRPr sz="2000">
                <a:solidFill>
                  <a:schemeClr val="tx1"/>
                </a:solidFill>
                <a:latin typeface="Arial" panose="020B0604020202020204" pitchFamily="34" charset="0"/>
                <a:ea typeface="ヒラギノ角ゴ Pro W3" pitchFamily="-106"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tr-TR"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rPr>
              <a:t>Sulama kanalı</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
        <p:nvSpPr>
          <p:cNvPr id="101395" name="Line 19"/>
          <p:cNvSpPr>
            <a:spLocks noChangeShapeType="1"/>
          </p:cNvSpPr>
          <p:nvPr/>
        </p:nvSpPr>
        <p:spPr bwMode="auto">
          <a:xfrm flipH="1">
            <a:off x="1619250" y="3284538"/>
            <a:ext cx="431800" cy="720725"/>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396" name="Line 20"/>
          <p:cNvSpPr>
            <a:spLocks noChangeShapeType="1"/>
          </p:cNvSpPr>
          <p:nvPr/>
        </p:nvSpPr>
        <p:spPr bwMode="auto">
          <a:xfrm flipH="1">
            <a:off x="1908175" y="3284538"/>
            <a:ext cx="576263" cy="936625"/>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397" name="Line 21"/>
          <p:cNvSpPr>
            <a:spLocks noChangeShapeType="1"/>
          </p:cNvSpPr>
          <p:nvPr/>
        </p:nvSpPr>
        <p:spPr bwMode="auto">
          <a:xfrm flipH="1">
            <a:off x="2195513"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398" name="Line 22"/>
          <p:cNvSpPr>
            <a:spLocks noChangeShapeType="1"/>
          </p:cNvSpPr>
          <p:nvPr/>
        </p:nvSpPr>
        <p:spPr bwMode="auto">
          <a:xfrm flipH="1">
            <a:off x="2555875"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399" name="Line 23"/>
          <p:cNvSpPr>
            <a:spLocks noChangeShapeType="1"/>
          </p:cNvSpPr>
          <p:nvPr/>
        </p:nvSpPr>
        <p:spPr bwMode="auto">
          <a:xfrm flipH="1">
            <a:off x="2987675"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0" name="Line 24"/>
          <p:cNvSpPr>
            <a:spLocks noChangeShapeType="1"/>
          </p:cNvSpPr>
          <p:nvPr/>
        </p:nvSpPr>
        <p:spPr bwMode="auto">
          <a:xfrm flipH="1">
            <a:off x="3348038"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1" name="Line 25"/>
          <p:cNvSpPr>
            <a:spLocks noChangeShapeType="1"/>
          </p:cNvSpPr>
          <p:nvPr/>
        </p:nvSpPr>
        <p:spPr bwMode="auto">
          <a:xfrm flipH="1">
            <a:off x="3708400"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2" name="Line 26"/>
          <p:cNvSpPr>
            <a:spLocks noChangeShapeType="1"/>
          </p:cNvSpPr>
          <p:nvPr/>
        </p:nvSpPr>
        <p:spPr bwMode="auto">
          <a:xfrm flipH="1">
            <a:off x="4138613"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3" name="Line 27"/>
          <p:cNvSpPr>
            <a:spLocks noChangeShapeType="1"/>
          </p:cNvSpPr>
          <p:nvPr/>
        </p:nvSpPr>
        <p:spPr bwMode="auto">
          <a:xfrm flipH="1">
            <a:off x="4498975"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4" name="Line 28"/>
          <p:cNvSpPr>
            <a:spLocks noChangeShapeType="1"/>
          </p:cNvSpPr>
          <p:nvPr/>
        </p:nvSpPr>
        <p:spPr bwMode="auto">
          <a:xfrm flipH="1">
            <a:off x="4859338"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5" name="Line 29"/>
          <p:cNvSpPr>
            <a:spLocks noChangeShapeType="1"/>
          </p:cNvSpPr>
          <p:nvPr/>
        </p:nvSpPr>
        <p:spPr bwMode="auto">
          <a:xfrm flipH="1">
            <a:off x="5292725" y="3284538"/>
            <a:ext cx="647700" cy="1008062"/>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8" name="Line 32"/>
          <p:cNvSpPr>
            <a:spLocks noChangeShapeType="1"/>
          </p:cNvSpPr>
          <p:nvPr/>
        </p:nvSpPr>
        <p:spPr bwMode="auto">
          <a:xfrm>
            <a:off x="1619250" y="4292600"/>
            <a:ext cx="649288" cy="792163"/>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9" name="Line 33"/>
          <p:cNvSpPr>
            <a:spLocks noChangeShapeType="1"/>
          </p:cNvSpPr>
          <p:nvPr/>
        </p:nvSpPr>
        <p:spPr bwMode="auto">
          <a:xfrm>
            <a:off x="2124075" y="4292600"/>
            <a:ext cx="576263" cy="792163"/>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0" name="Line 34"/>
          <p:cNvSpPr>
            <a:spLocks noChangeShapeType="1"/>
          </p:cNvSpPr>
          <p:nvPr/>
        </p:nvSpPr>
        <p:spPr bwMode="auto">
          <a:xfrm>
            <a:off x="2627313" y="4292600"/>
            <a:ext cx="504825" cy="720725"/>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1" name="Line 35"/>
          <p:cNvSpPr>
            <a:spLocks noChangeShapeType="1"/>
          </p:cNvSpPr>
          <p:nvPr/>
        </p:nvSpPr>
        <p:spPr bwMode="auto">
          <a:xfrm>
            <a:off x="3025775" y="4292600"/>
            <a:ext cx="538163" cy="720725"/>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2" name="Line 36"/>
          <p:cNvSpPr>
            <a:spLocks noChangeShapeType="1"/>
          </p:cNvSpPr>
          <p:nvPr/>
        </p:nvSpPr>
        <p:spPr bwMode="auto">
          <a:xfrm>
            <a:off x="3495675" y="4292600"/>
            <a:ext cx="431800" cy="576263"/>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7" name="Text Box 31"/>
          <p:cNvSpPr txBox="1">
            <a:spLocks noChangeArrowheads="1"/>
          </p:cNvSpPr>
          <p:nvPr/>
        </p:nvSpPr>
        <p:spPr bwMode="auto">
          <a:xfrm>
            <a:off x="2771775" y="4508500"/>
            <a:ext cx="1439863" cy="304800"/>
          </a:xfrm>
          <a:prstGeom prst="rect">
            <a:avLst/>
          </a:prstGeom>
          <a:noFill/>
          <a:ln>
            <a:noFill/>
          </a:ln>
        </p:spPr>
        <p:txBody>
          <a:bodyPr>
            <a:spAutoFit/>
          </a:bodyPr>
          <a:lst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68370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68370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68370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68370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68370F"/>
                </a:solidFill>
                <a:latin typeface="+mn-lt"/>
                <a:ea typeface="+mn-ea"/>
                <a:cs typeface="+mn-cs"/>
              </a:defRPr>
            </a:lvl5pPr>
          </a:lstStyle>
          <a:p>
            <a:pPr marL="0" lvl="0" indent="0" eaLnBrk="1" hangingPunct="1">
              <a:spcBef>
                <a:spcPct val="50000"/>
              </a:spcBef>
              <a:spcAft>
                <a:spcPct val="0"/>
              </a:spcAft>
              <a:buClrTx/>
              <a:buSzTx/>
              <a:buFontTx/>
              <a:buNone/>
            </a:pPr>
            <a:r>
              <a:rPr lang="tr-TR" altLang="en-US" sz="1400" b="1" dirty="0">
                <a:solidFill>
                  <a:srgbClr val="590502"/>
                </a:solidFill>
                <a:latin typeface="Arial" panose="020B0604020202020204" pitchFamily="34" charset="0"/>
                <a:ea typeface="ヒラギノ角ゴ Pro W3" pitchFamily="-106" charset="-128"/>
              </a:rPr>
              <a:t>Aşırı sulama</a:t>
            </a:r>
            <a:endParaRPr lang="en-US" altLang="en-US" sz="1400" b="1" dirty="0">
              <a:solidFill>
                <a:srgbClr val="590502"/>
              </a:solidFill>
              <a:latin typeface="Arial" panose="020B0604020202020204" pitchFamily="34" charset="0"/>
              <a:ea typeface="ヒラギノ角ゴ Pro W3" pitchFamily="-106" charset="-128"/>
            </a:endParaRPr>
          </a:p>
        </p:txBody>
      </p:sp>
      <p:sp>
        <p:nvSpPr>
          <p:cNvPr id="101413" name="Line 37"/>
          <p:cNvSpPr>
            <a:spLocks noChangeShapeType="1"/>
          </p:cNvSpPr>
          <p:nvPr/>
        </p:nvSpPr>
        <p:spPr bwMode="auto">
          <a:xfrm>
            <a:off x="3902075" y="4292600"/>
            <a:ext cx="360363" cy="504825"/>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4" name="Line 38"/>
          <p:cNvSpPr>
            <a:spLocks noChangeShapeType="1"/>
          </p:cNvSpPr>
          <p:nvPr/>
        </p:nvSpPr>
        <p:spPr bwMode="auto">
          <a:xfrm>
            <a:off x="4287838" y="4292600"/>
            <a:ext cx="360362" cy="431800"/>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5" name="Line 39"/>
          <p:cNvSpPr>
            <a:spLocks noChangeShapeType="1"/>
          </p:cNvSpPr>
          <p:nvPr/>
        </p:nvSpPr>
        <p:spPr bwMode="auto">
          <a:xfrm>
            <a:off x="4668838" y="4305300"/>
            <a:ext cx="288925" cy="288925"/>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6" name="Line 40"/>
          <p:cNvSpPr>
            <a:spLocks noChangeShapeType="1"/>
          </p:cNvSpPr>
          <p:nvPr/>
        </p:nvSpPr>
        <p:spPr bwMode="auto">
          <a:xfrm>
            <a:off x="5003800" y="4292600"/>
            <a:ext cx="288925" cy="288925"/>
          </a:xfrm>
          <a:prstGeom prst="line">
            <a:avLst/>
          </a:prstGeom>
          <a:ln>
            <a:solidFill>
              <a:schemeClr val="accent1">
                <a:lumMod val="60000"/>
                <a:lumOff val="40000"/>
              </a:schemeClr>
            </a:solidFill>
          </a:ln>
        </p:spPr>
        <p:style>
          <a:lnRef idx="3">
            <a:schemeClr val="accent6"/>
          </a:lnRef>
          <a:fillRef idx="0">
            <a:schemeClr val="accent6"/>
          </a:fillRef>
          <a:effectRef idx="2">
            <a:schemeClr val="accent6"/>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17" name="AutoShape 41"/>
          <p:cNvSpPr/>
          <p:nvPr/>
        </p:nvSpPr>
        <p:spPr>
          <a:xfrm>
            <a:off x="7380288" y="3284538"/>
            <a:ext cx="152400" cy="914400"/>
          </a:xfrm>
          <a:prstGeom prst="rightBrace">
            <a:avLst>
              <a:gd name="adj1" fmla="val 50000"/>
              <a:gd name="adj2" fmla="val 50000"/>
            </a:avLst>
          </a:prstGeom>
          <a:noFill/>
          <a:ln w="9525" cap="flat" cmpd="sng">
            <a:solidFill>
              <a:srgbClr val="0000FF"/>
            </a:solidFill>
            <a:prstDash val="solid"/>
            <a:headEnd type="none" w="med" len="med"/>
            <a:tailEnd type="none" w="med" len="med"/>
          </a:ln>
        </p:spPr>
        <p:txBody>
          <a:bodyPr wrap="none" anchor="ctr" anchorCtr="0"/>
          <a:lstStyle/>
          <a:p>
            <a:pPr eaLnBrk="1" hangingPunct="1"/>
            <a:endParaRPr lang="en-US" altLang="en-US" dirty="0">
              <a:latin typeface="Arial" panose="020B0604020202020204" pitchFamily="34" charset="0"/>
              <a:ea typeface="ヒラギノ角ゴ Pro W3" pitchFamily="-106" charset="-128"/>
            </a:endParaRPr>
          </a:p>
        </p:txBody>
      </p:sp>
      <p:sp>
        <p:nvSpPr>
          <p:cNvPr id="101418" name="Text Box 42"/>
          <p:cNvSpPr txBox="1">
            <a:spLocks noChangeArrowheads="1"/>
          </p:cNvSpPr>
          <p:nvPr/>
        </p:nvSpPr>
        <p:spPr bwMode="auto">
          <a:xfrm>
            <a:off x="7524750" y="3573463"/>
            <a:ext cx="1439863" cy="304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itchFamily="-106" charset="-128"/>
              </a:defRPr>
            </a:lvl1pPr>
            <a:lvl2pPr marL="742950" indent="-285750">
              <a:spcBef>
                <a:spcPct val="20000"/>
              </a:spcBef>
              <a:buChar char="–"/>
              <a:defRPr sz="2800">
                <a:solidFill>
                  <a:schemeClr val="tx1"/>
                </a:solidFill>
                <a:latin typeface="Arial" panose="020B0604020202020204" pitchFamily="34" charset="0"/>
                <a:ea typeface="ヒラギノ角ゴ Pro W3" pitchFamily="-106" charset="-128"/>
              </a:defRPr>
            </a:lvl2pPr>
            <a:lvl3pPr marL="1143000" indent="-228600">
              <a:spcBef>
                <a:spcPct val="20000"/>
              </a:spcBef>
              <a:buChar char="•"/>
              <a:defRPr sz="2400">
                <a:solidFill>
                  <a:schemeClr val="tx1"/>
                </a:solidFill>
                <a:latin typeface="Arial" panose="020B0604020202020204" pitchFamily="34" charset="0"/>
                <a:ea typeface="ヒラギノ角ゴ Pro W3" pitchFamily="-106" charset="-128"/>
              </a:defRPr>
            </a:lvl3pPr>
            <a:lvl4pPr marL="1600200" indent="-228600">
              <a:spcBef>
                <a:spcPct val="20000"/>
              </a:spcBef>
              <a:buChar char="–"/>
              <a:defRPr sz="2000">
                <a:solidFill>
                  <a:schemeClr val="tx1"/>
                </a:solidFill>
                <a:latin typeface="Arial" panose="020B0604020202020204" pitchFamily="34" charset="0"/>
                <a:ea typeface="ヒラギノ角ゴ Pro W3" pitchFamily="-106" charset="-128"/>
              </a:defRPr>
            </a:lvl4pPr>
            <a:lvl5pPr marL="2057400" indent="-228600">
              <a:spcBef>
                <a:spcPct val="20000"/>
              </a:spcBef>
              <a:buChar char="»"/>
              <a:defRPr sz="2000">
                <a:solidFill>
                  <a:schemeClr val="tx1"/>
                </a:solidFill>
                <a:latin typeface="Arial" panose="020B0604020202020204" pitchFamily="34" charset="0"/>
                <a:ea typeface="ヒラギノ角ゴ Pro W3" pitchFamily="-106"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tr-TR"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rPr>
              <a:t>Drenaj suyu</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
        <p:nvSpPr>
          <p:cNvPr id="101427" name="Line 51"/>
          <p:cNvSpPr/>
          <p:nvPr/>
        </p:nvSpPr>
        <p:spPr>
          <a:xfrm>
            <a:off x="6227763" y="4149725"/>
            <a:ext cx="215900" cy="142875"/>
          </a:xfrm>
          <a:prstGeom prst="line">
            <a:avLst/>
          </a:prstGeom>
          <a:ln w="9525" cap="flat" cmpd="sng">
            <a:solidFill>
              <a:schemeClr val="tx1"/>
            </a:solidFill>
            <a:prstDash val="solid"/>
            <a:headEnd type="none" w="med" len="med"/>
            <a:tailEnd type="none" w="med" len="med"/>
          </a:ln>
        </p:spPr>
        <p:txBody>
          <a:bodyPr/>
          <a:lstStyle/>
          <a:p>
            <a:endParaRPr lang="tr-TR"/>
          </a:p>
        </p:txBody>
      </p:sp>
      <p:sp>
        <p:nvSpPr>
          <p:cNvPr id="101428" name="Line 52"/>
          <p:cNvSpPr/>
          <p:nvPr/>
        </p:nvSpPr>
        <p:spPr>
          <a:xfrm>
            <a:off x="6443663" y="4076700"/>
            <a:ext cx="288925" cy="215900"/>
          </a:xfrm>
          <a:prstGeom prst="line">
            <a:avLst/>
          </a:prstGeom>
          <a:ln w="9525" cap="flat" cmpd="sng">
            <a:solidFill>
              <a:schemeClr val="tx1"/>
            </a:solidFill>
            <a:prstDash val="solid"/>
            <a:headEnd type="none" w="med" len="med"/>
            <a:tailEnd type="none" w="med" len="med"/>
          </a:ln>
        </p:spPr>
        <p:txBody>
          <a:bodyPr/>
          <a:lstStyle/>
          <a:p>
            <a:endParaRPr lang="tr-TR"/>
          </a:p>
        </p:txBody>
      </p:sp>
      <p:sp>
        <p:nvSpPr>
          <p:cNvPr id="101429" name="Line 53"/>
          <p:cNvSpPr/>
          <p:nvPr/>
        </p:nvSpPr>
        <p:spPr>
          <a:xfrm>
            <a:off x="6588125" y="3933825"/>
            <a:ext cx="360363" cy="358775"/>
          </a:xfrm>
          <a:prstGeom prst="line">
            <a:avLst/>
          </a:prstGeom>
          <a:ln w="9525" cap="flat" cmpd="sng">
            <a:solidFill>
              <a:schemeClr val="tx1"/>
            </a:solidFill>
            <a:prstDash val="solid"/>
            <a:headEnd type="none" w="med" len="med"/>
            <a:tailEnd type="none" w="med" len="med"/>
          </a:ln>
        </p:spPr>
        <p:txBody>
          <a:bodyPr/>
          <a:lstStyle/>
          <a:p>
            <a:endParaRPr lang="tr-TR"/>
          </a:p>
        </p:txBody>
      </p:sp>
      <p:sp>
        <p:nvSpPr>
          <p:cNvPr id="101430" name="Line 54"/>
          <p:cNvSpPr/>
          <p:nvPr/>
        </p:nvSpPr>
        <p:spPr>
          <a:xfrm>
            <a:off x="6804025" y="3789363"/>
            <a:ext cx="504825" cy="503237"/>
          </a:xfrm>
          <a:prstGeom prst="line">
            <a:avLst/>
          </a:prstGeom>
          <a:ln w="9525" cap="flat" cmpd="sng">
            <a:solidFill>
              <a:schemeClr val="tx1"/>
            </a:solidFill>
            <a:prstDash val="solid"/>
            <a:headEnd type="none" w="med" len="med"/>
            <a:tailEnd type="none" w="med" len="med"/>
          </a:ln>
        </p:spPr>
        <p:txBody>
          <a:bodyPr/>
          <a:lstStyle/>
          <a:p>
            <a:endParaRPr lang="tr-TR"/>
          </a:p>
        </p:txBody>
      </p:sp>
      <p:sp>
        <p:nvSpPr>
          <p:cNvPr id="101431" name="Line 55"/>
          <p:cNvSpPr/>
          <p:nvPr/>
        </p:nvSpPr>
        <p:spPr>
          <a:xfrm>
            <a:off x="7019925" y="3644900"/>
            <a:ext cx="288925" cy="288925"/>
          </a:xfrm>
          <a:prstGeom prst="line">
            <a:avLst/>
          </a:prstGeom>
          <a:ln w="9525" cap="flat" cmpd="sng">
            <a:solidFill>
              <a:schemeClr val="tx1"/>
            </a:solidFill>
            <a:prstDash val="solid"/>
            <a:headEnd type="none" w="med" len="med"/>
            <a:tailEnd type="none" w="med" len="med"/>
          </a:ln>
        </p:spPr>
        <p:txBody>
          <a:bodyPr/>
          <a:lstStyle/>
          <a:p>
            <a:endParaRPr lang="tr-TR"/>
          </a:p>
        </p:txBody>
      </p:sp>
      <p:sp>
        <p:nvSpPr>
          <p:cNvPr id="101432" name="Line 56"/>
          <p:cNvSpPr/>
          <p:nvPr/>
        </p:nvSpPr>
        <p:spPr>
          <a:xfrm>
            <a:off x="7164388" y="3500438"/>
            <a:ext cx="144462" cy="144462"/>
          </a:xfrm>
          <a:prstGeom prst="line">
            <a:avLst/>
          </a:prstGeom>
          <a:ln w="9525" cap="flat" cmpd="sng">
            <a:solidFill>
              <a:schemeClr val="tx1"/>
            </a:solidFill>
            <a:prstDash val="solid"/>
            <a:headEnd type="none" w="med" len="med"/>
            <a:tailEnd type="none" w="med" len="med"/>
          </a:ln>
        </p:spPr>
        <p:txBody>
          <a:bodyPr/>
          <a:lstStyle/>
          <a:p>
            <a:endParaRPr lang="tr-TR"/>
          </a:p>
        </p:txBody>
      </p:sp>
      <p:sp>
        <p:nvSpPr>
          <p:cNvPr id="101433" name="Line 57"/>
          <p:cNvSpPr/>
          <p:nvPr/>
        </p:nvSpPr>
        <p:spPr>
          <a:xfrm>
            <a:off x="6707188" y="3860800"/>
            <a:ext cx="431800" cy="431800"/>
          </a:xfrm>
          <a:prstGeom prst="line">
            <a:avLst/>
          </a:prstGeom>
          <a:ln w="9525" cap="flat" cmpd="sng">
            <a:solidFill>
              <a:schemeClr val="tx1"/>
            </a:solidFill>
            <a:prstDash val="solid"/>
            <a:headEnd type="none" w="med" len="med"/>
            <a:tailEnd type="none" w="med" len="med"/>
          </a:ln>
        </p:spPr>
        <p:txBody>
          <a:bodyPr/>
          <a:lstStyle/>
          <a:p>
            <a:endParaRPr lang="tr-TR"/>
          </a:p>
        </p:txBody>
      </p:sp>
      <p:sp>
        <p:nvSpPr>
          <p:cNvPr id="101434" name="Line 58"/>
          <p:cNvSpPr/>
          <p:nvPr/>
        </p:nvSpPr>
        <p:spPr>
          <a:xfrm>
            <a:off x="6877050" y="3716338"/>
            <a:ext cx="431800" cy="433387"/>
          </a:xfrm>
          <a:prstGeom prst="line">
            <a:avLst/>
          </a:prstGeom>
          <a:ln w="9525" cap="flat" cmpd="sng">
            <a:solidFill>
              <a:schemeClr val="tx1"/>
            </a:solidFill>
            <a:prstDash val="solid"/>
            <a:headEnd type="none" w="med" len="med"/>
            <a:tailEnd type="none" w="med" len="med"/>
          </a:ln>
        </p:spPr>
        <p:txBody>
          <a:bodyPr/>
          <a:lstStyle/>
          <a:p>
            <a:endParaRPr lang="tr-TR"/>
          </a:p>
        </p:txBody>
      </p:sp>
      <p:sp>
        <p:nvSpPr>
          <p:cNvPr id="101435" name="Text Box 59"/>
          <p:cNvSpPr txBox="1">
            <a:spLocks noChangeArrowheads="1"/>
          </p:cNvSpPr>
          <p:nvPr/>
        </p:nvSpPr>
        <p:spPr bwMode="auto">
          <a:xfrm>
            <a:off x="6516688" y="3827463"/>
            <a:ext cx="1439863" cy="5238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itchFamily="-106" charset="-128"/>
              </a:defRPr>
            </a:lvl1pPr>
            <a:lvl2pPr marL="742950" indent="-285750">
              <a:spcBef>
                <a:spcPct val="20000"/>
              </a:spcBef>
              <a:buChar char="–"/>
              <a:defRPr sz="2800">
                <a:solidFill>
                  <a:schemeClr val="tx1"/>
                </a:solidFill>
                <a:latin typeface="Arial" panose="020B0604020202020204" pitchFamily="34" charset="0"/>
                <a:ea typeface="ヒラギノ角ゴ Pro W3" pitchFamily="-106" charset="-128"/>
              </a:defRPr>
            </a:lvl2pPr>
            <a:lvl3pPr marL="1143000" indent="-228600">
              <a:spcBef>
                <a:spcPct val="20000"/>
              </a:spcBef>
              <a:buChar char="•"/>
              <a:defRPr sz="2400">
                <a:solidFill>
                  <a:schemeClr val="tx1"/>
                </a:solidFill>
                <a:latin typeface="Arial" panose="020B0604020202020204" pitchFamily="34" charset="0"/>
                <a:ea typeface="ヒラギノ角ゴ Pro W3" pitchFamily="-106" charset="-128"/>
              </a:defRPr>
            </a:lvl3pPr>
            <a:lvl4pPr marL="1600200" indent="-228600">
              <a:spcBef>
                <a:spcPct val="20000"/>
              </a:spcBef>
              <a:buChar char="–"/>
              <a:defRPr sz="2000">
                <a:solidFill>
                  <a:schemeClr val="tx1"/>
                </a:solidFill>
                <a:latin typeface="Arial" panose="020B0604020202020204" pitchFamily="34" charset="0"/>
                <a:ea typeface="ヒラギノ角ゴ Pro W3" pitchFamily="-106" charset="-128"/>
              </a:defRPr>
            </a:lvl4pPr>
            <a:lvl5pPr marL="2057400" indent="-228600">
              <a:spcBef>
                <a:spcPct val="20000"/>
              </a:spcBef>
              <a:buChar char="»"/>
              <a:defRPr sz="2000">
                <a:solidFill>
                  <a:schemeClr val="tx1"/>
                </a:solidFill>
                <a:latin typeface="Arial" panose="020B0604020202020204" pitchFamily="34" charset="0"/>
                <a:ea typeface="ヒラギノ角ゴ Pro W3" pitchFamily="-106"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tr-TR"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rPr>
              <a:t>Yetersiz sulama</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
        <p:nvSpPr>
          <p:cNvPr id="101436" name="Arc 60"/>
          <p:cNvSpPr/>
          <p:nvPr/>
        </p:nvSpPr>
        <p:spPr bwMode="auto">
          <a:xfrm rot="4616836">
            <a:off x="4118769" y="1277144"/>
            <a:ext cx="1433513" cy="6772275"/>
          </a:xfrm>
          <a:custGeom>
            <a:avLst/>
            <a:gdLst>
              <a:gd name="T0" fmla="*/ 2147483646 w 21600"/>
              <a:gd name="T1" fmla="*/ 0 h 35527"/>
              <a:gd name="T2" fmla="*/ 2147483646 w 21600"/>
              <a:gd name="T3" fmla="*/ 2147483646 h 35527"/>
              <a:gd name="T4" fmla="*/ 0 w 21600"/>
              <a:gd name="T5" fmla="*/ 2147483646 h 35527"/>
              <a:gd name="T6" fmla="*/ 0 60000 65536"/>
              <a:gd name="T7" fmla="*/ 0 60000 65536"/>
              <a:gd name="T8" fmla="*/ 0 60000 65536"/>
              <a:gd name="T9" fmla="*/ 0 w 21600"/>
              <a:gd name="T10" fmla="*/ 0 h 35527"/>
              <a:gd name="T11" fmla="*/ 21600 w 21600"/>
              <a:gd name="T12" fmla="*/ 35527 h 35527"/>
            </a:gdLst>
            <a:ahLst/>
            <a:cxnLst>
              <a:cxn ang="T6">
                <a:pos x="T0" y="T1"/>
              </a:cxn>
              <a:cxn ang="T7">
                <a:pos x="T2" y="T3"/>
              </a:cxn>
              <a:cxn ang="T8">
                <a:pos x="T4" y="T5"/>
              </a:cxn>
            </a:cxnLst>
            <a:rect l="T9" t="T10" r="T11" b="T12"/>
            <a:pathLst>
              <a:path w="21600" h="35527" fill="none" extrusionOk="0">
                <a:moveTo>
                  <a:pt x="4122" y="-1"/>
                </a:moveTo>
                <a:cubicBezTo>
                  <a:pt x="14272" y="1973"/>
                  <a:pt x="21600" y="10862"/>
                  <a:pt x="21600" y="21203"/>
                </a:cubicBezTo>
                <a:cubicBezTo>
                  <a:pt x="21600" y="26481"/>
                  <a:pt x="19667" y="31576"/>
                  <a:pt x="16167" y="35527"/>
                </a:cubicBezTo>
              </a:path>
              <a:path w="21600" h="35527" stroke="0" extrusionOk="0">
                <a:moveTo>
                  <a:pt x="4122" y="-1"/>
                </a:moveTo>
                <a:cubicBezTo>
                  <a:pt x="14272" y="1973"/>
                  <a:pt x="21600" y="10862"/>
                  <a:pt x="21600" y="21203"/>
                </a:cubicBezTo>
                <a:cubicBezTo>
                  <a:pt x="21600" y="26481"/>
                  <a:pt x="19667" y="31576"/>
                  <a:pt x="16167" y="35527"/>
                </a:cubicBezTo>
                <a:lnTo>
                  <a:pt x="0" y="21203"/>
                </a:lnTo>
                <a:lnTo>
                  <a:pt x="4122" y="-1"/>
                </a:lnTo>
                <a:close/>
              </a:path>
            </a:pathLst>
          </a:custGeom>
          <a:noFill/>
          <a:ln w="22225">
            <a:solidFill>
              <a:schemeClr val="bg2">
                <a:lumMod val="50000"/>
              </a:schemeClr>
            </a:solidFill>
            <a:prstDash val="dash"/>
            <a:round/>
          </a:ln>
        </p:spPr>
        <p:txBody>
          <a:bodyPr wrap="none" anchor="ct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Century Gothic" panose="020B0502020202020204" pitchFamily="34" charset="0"/>
              <a:ea typeface="+mn-ea"/>
              <a:cs typeface="+mn-cs"/>
            </a:endParaRPr>
          </a:p>
        </p:txBody>
      </p:sp>
      <p:sp>
        <p:nvSpPr>
          <p:cNvPr id="7217" name="Text Box 50"/>
          <p:cNvSpPr txBox="1">
            <a:spLocks noChangeArrowheads="1"/>
          </p:cNvSpPr>
          <p:nvPr/>
        </p:nvSpPr>
        <p:spPr bwMode="auto">
          <a:xfrm>
            <a:off x="971550" y="0"/>
            <a:ext cx="7596188" cy="51911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itchFamily="-106" charset="-128"/>
              </a:defRPr>
            </a:lvl1pPr>
            <a:lvl2pPr marL="742950" indent="-285750">
              <a:spcBef>
                <a:spcPct val="20000"/>
              </a:spcBef>
              <a:buChar char="–"/>
              <a:defRPr sz="2800">
                <a:solidFill>
                  <a:schemeClr val="tx1"/>
                </a:solidFill>
                <a:latin typeface="Arial" panose="020B0604020202020204" pitchFamily="34" charset="0"/>
                <a:ea typeface="ヒラギノ角ゴ Pro W3" pitchFamily="-106" charset="-128"/>
              </a:defRPr>
            </a:lvl2pPr>
            <a:lvl3pPr marL="1143000" indent="-228600">
              <a:spcBef>
                <a:spcPct val="20000"/>
              </a:spcBef>
              <a:buChar char="•"/>
              <a:defRPr sz="2400">
                <a:solidFill>
                  <a:schemeClr val="tx1"/>
                </a:solidFill>
                <a:latin typeface="Arial" panose="020B0604020202020204" pitchFamily="34" charset="0"/>
                <a:ea typeface="ヒラギノ角ゴ Pro W3" pitchFamily="-106" charset="-128"/>
              </a:defRPr>
            </a:lvl3pPr>
            <a:lvl4pPr marL="1600200" indent="-228600">
              <a:spcBef>
                <a:spcPct val="20000"/>
              </a:spcBef>
              <a:buChar char="–"/>
              <a:defRPr sz="2000">
                <a:solidFill>
                  <a:schemeClr val="tx1"/>
                </a:solidFill>
                <a:latin typeface="Arial" panose="020B0604020202020204" pitchFamily="34" charset="0"/>
                <a:ea typeface="ヒラギノ角ゴ Pro W3" pitchFamily="-106" charset="-128"/>
              </a:defRPr>
            </a:lvl4pPr>
            <a:lvl5pPr marL="2057400" indent="-228600">
              <a:spcBef>
                <a:spcPct val="20000"/>
              </a:spcBef>
              <a:buChar char="»"/>
              <a:defRPr sz="2000">
                <a:solidFill>
                  <a:schemeClr val="tx1"/>
                </a:solidFill>
                <a:latin typeface="Arial" panose="020B0604020202020204" pitchFamily="34" charset="0"/>
                <a:ea typeface="ヒラギノ角ゴ Pro W3" pitchFamily="-106"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tr-TR" altLang="en-US" sz="2800" b="1"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ヒラギノ角ゴ Pro W3" pitchFamily="-106" charset="-128"/>
                <a:cs typeface="+mn-cs"/>
              </a:rPr>
              <a:t>ARAZİNİN SULAMAYA HAZIRLANMASI</a:t>
            </a:r>
          </a:p>
        </p:txBody>
      </p:sp>
      <p:sp>
        <p:nvSpPr>
          <p:cNvPr id="50" name="Line 29"/>
          <p:cNvSpPr>
            <a:spLocks noChangeShapeType="1"/>
          </p:cNvSpPr>
          <p:nvPr/>
        </p:nvSpPr>
        <p:spPr bwMode="auto">
          <a:xfrm flipH="1">
            <a:off x="5964238" y="3309938"/>
            <a:ext cx="623887" cy="935037"/>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51" name="Line 29"/>
          <p:cNvSpPr>
            <a:spLocks noChangeShapeType="1"/>
          </p:cNvSpPr>
          <p:nvPr/>
        </p:nvSpPr>
        <p:spPr bwMode="auto">
          <a:xfrm flipH="1">
            <a:off x="6588125" y="3284538"/>
            <a:ext cx="468313" cy="593725"/>
          </a:xfrm>
          <a:prstGeom prst="line">
            <a:avLst/>
          </a:prstGeom>
        </p:spPr>
        <p:style>
          <a:lnRef idx="3">
            <a:schemeClr val="accent5"/>
          </a:lnRef>
          <a:fillRef idx="0">
            <a:schemeClr val="accent5"/>
          </a:fillRef>
          <a:effectRef idx="2">
            <a:schemeClr val="accent5"/>
          </a:effectRef>
          <a:fontRef idx="minor">
            <a:schemeClr val="tx1"/>
          </a:fontRef>
        </p:style>
        <p:txBody>
          <a:body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tr-TR" sz="1800" b="0" i="0" u="none" strike="noStrike" kern="1200" cap="none" spc="0" normalizeH="0" baseline="0" noProof="0">
              <a:ln>
                <a:noFill/>
              </a:ln>
              <a:solidFill>
                <a:schemeClr val="tx1"/>
              </a:solidFill>
              <a:effectLst/>
              <a:uLnTx/>
              <a:uFillTx/>
              <a:latin typeface="+mn-lt"/>
              <a:ea typeface="+mn-ea"/>
              <a:cs typeface="+mn-cs"/>
            </a:endParaRPr>
          </a:p>
        </p:txBody>
      </p:sp>
      <p:sp>
        <p:nvSpPr>
          <p:cNvPr id="101406" name="Text Box 30"/>
          <p:cNvSpPr txBox="1">
            <a:spLocks noChangeArrowheads="1"/>
          </p:cNvSpPr>
          <p:nvPr/>
        </p:nvSpPr>
        <p:spPr bwMode="auto">
          <a:xfrm>
            <a:off x="2987675" y="3573463"/>
            <a:ext cx="1439863" cy="304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ヒラギノ角ゴ Pro W3" pitchFamily="-106" charset="-128"/>
              </a:defRPr>
            </a:lvl1pPr>
            <a:lvl2pPr marL="742950" indent="-285750">
              <a:spcBef>
                <a:spcPct val="20000"/>
              </a:spcBef>
              <a:buChar char="–"/>
              <a:defRPr sz="2800">
                <a:solidFill>
                  <a:schemeClr val="tx1"/>
                </a:solidFill>
                <a:latin typeface="Arial" panose="020B0604020202020204" pitchFamily="34" charset="0"/>
                <a:ea typeface="ヒラギノ角ゴ Pro W3" pitchFamily="-106" charset="-128"/>
              </a:defRPr>
            </a:lvl2pPr>
            <a:lvl3pPr marL="1143000" indent="-228600">
              <a:spcBef>
                <a:spcPct val="20000"/>
              </a:spcBef>
              <a:buChar char="•"/>
              <a:defRPr sz="2400">
                <a:solidFill>
                  <a:schemeClr val="tx1"/>
                </a:solidFill>
                <a:latin typeface="Arial" panose="020B0604020202020204" pitchFamily="34" charset="0"/>
                <a:ea typeface="ヒラギノ角ゴ Pro W3" pitchFamily="-106" charset="-128"/>
              </a:defRPr>
            </a:lvl3pPr>
            <a:lvl4pPr marL="1600200" indent="-228600">
              <a:spcBef>
                <a:spcPct val="20000"/>
              </a:spcBef>
              <a:buChar char="–"/>
              <a:defRPr sz="2000">
                <a:solidFill>
                  <a:schemeClr val="tx1"/>
                </a:solidFill>
                <a:latin typeface="Arial" panose="020B0604020202020204" pitchFamily="34" charset="0"/>
                <a:ea typeface="ヒラギノ角ゴ Pro W3" pitchFamily="-106" charset="-128"/>
              </a:defRPr>
            </a:lvl4pPr>
            <a:lvl5pPr marL="2057400" indent="-228600">
              <a:spcBef>
                <a:spcPct val="20000"/>
              </a:spcBef>
              <a:buChar char="»"/>
              <a:defRPr sz="2000">
                <a:solidFill>
                  <a:schemeClr val="tx1"/>
                </a:solidFill>
                <a:latin typeface="Arial" panose="020B0604020202020204" pitchFamily="34" charset="0"/>
                <a:ea typeface="ヒラギノ角ゴ Pro W3" pitchFamily="-106"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ヒラギノ角ゴ Pro W3" pitchFamily="-106" charset="-128"/>
              </a:defRPr>
            </a:lvl9pPr>
          </a:lstStyle>
          <a:p>
            <a:pPr marL="0" marR="0" lvl="0" indent="0" algn="l" defTabSz="457200" rtl="0" eaLnBrk="1" fontAlgn="auto" latinLnBrk="0" hangingPunct="1">
              <a:lnSpc>
                <a:spcPct val="100000"/>
              </a:lnSpc>
              <a:spcBef>
                <a:spcPct val="50000"/>
              </a:spcBef>
              <a:spcAft>
                <a:spcPts val="0"/>
              </a:spcAft>
              <a:buClrTx/>
              <a:buSzTx/>
              <a:buFontTx/>
              <a:buNone/>
              <a:defRPr/>
            </a:pPr>
            <a:r>
              <a:rPr kumimoji="0" lang="tr-TR"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rPr>
              <a:t>Yeterli sulama</a:t>
            </a:r>
            <a:endParaRPr kumimoji="0" lang="en-US" altLang="en-US" sz="14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ヒラギノ角ゴ Pro W3" pitchFamily="-106" charset="-128"/>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Effect transition="in" filter="checkerboard(across)">
                                      <p:cBhvr>
                                        <p:cTn id="7" dur="500"/>
                                        <p:tgtEl>
                                          <p:spTgt spid="101379">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1379">
                                            <p:txEl>
                                              <p:pRg st="1" end="1"/>
                                            </p:txEl>
                                          </p:spTgt>
                                        </p:tgtEl>
                                        <p:attrNameLst>
                                          <p:attrName>style.visibility</p:attrName>
                                        </p:attrNameLst>
                                      </p:cBhvr>
                                      <p:to>
                                        <p:strVal val="visible"/>
                                      </p:to>
                                    </p:set>
                                    <p:animEffect transition="in" filter="checkerboard(across)">
                                      <p:cBhvr>
                                        <p:cTn id="10" dur="500"/>
                                        <p:tgtEl>
                                          <p:spTgt spid="10137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1380"/>
                                        </p:tgtEl>
                                        <p:attrNameLst>
                                          <p:attrName>style.visibility</p:attrName>
                                        </p:attrNameLst>
                                      </p:cBhvr>
                                      <p:to>
                                        <p:strVal val="visible"/>
                                      </p:to>
                                    </p:set>
                                    <p:animEffect transition="in" filter="circle(in)">
                                      <p:cBhvr>
                                        <p:cTn id="15" dur="2000"/>
                                        <p:tgtEl>
                                          <p:spTgt spid="101380"/>
                                        </p:tgtEl>
                                      </p:cBhvr>
                                    </p:animEffect>
                                  </p:childTnLst>
                                </p:cTn>
                              </p:par>
                              <p:par>
                                <p:cTn id="16" presetID="6" presetClass="entr" presetSubtype="16" fill="hold" nodeType="withEffect">
                                  <p:stCondLst>
                                    <p:cond delay="0"/>
                                  </p:stCondLst>
                                  <p:childTnLst>
                                    <p:set>
                                      <p:cBhvr>
                                        <p:cTn id="17" dur="1" fill="hold">
                                          <p:stCondLst>
                                            <p:cond delay="0"/>
                                          </p:stCondLst>
                                        </p:cTn>
                                        <p:tgtEl>
                                          <p:spTgt spid="101381"/>
                                        </p:tgtEl>
                                        <p:attrNameLst>
                                          <p:attrName>style.visibility</p:attrName>
                                        </p:attrNameLst>
                                      </p:cBhvr>
                                      <p:to>
                                        <p:strVal val="visible"/>
                                      </p:to>
                                    </p:set>
                                    <p:animEffect transition="in" filter="circle(in)">
                                      <p:cBhvr>
                                        <p:cTn id="18" dur="2000"/>
                                        <p:tgtEl>
                                          <p:spTgt spid="101381"/>
                                        </p:tgtEl>
                                      </p:cBhvr>
                                    </p:animEffect>
                                  </p:childTnLst>
                                </p:cTn>
                              </p:par>
                              <p:par>
                                <p:cTn id="19" presetID="6" presetClass="entr" presetSubtype="16" fill="hold" nodeType="withEffect">
                                  <p:stCondLst>
                                    <p:cond delay="0"/>
                                  </p:stCondLst>
                                  <p:childTnLst>
                                    <p:set>
                                      <p:cBhvr>
                                        <p:cTn id="20" dur="1" fill="hold">
                                          <p:stCondLst>
                                            <p:cond delay="0"/>
                                          </p:stCondLst>
                                        </p:cTn>
                                        <p:tgtEl>
                                          <p:spTgt spid="101382"/>
                                        </p:tgtEl>
                                        <p:attrNameLst>
                                          <p:attrName>style.visibility</p:attrName>
                                        </p:attrNameLst>
                                      </p:cBhvr>
                                      <p:to>
                                        <p:strVal val="visible"/>
                                      </p:to>
                                    </p:set>
                                    <p:animEffect transition="in" filter="circle(in)">
                                      <p:cBhvr>
                                        <p:cTn id="21" dur="2000"/>
                                        <p:tgtEl>
                                          <p:spTgt spid="101382"/>
                                        </p:tgtEl>
                                      </p:cBhvr>
                                    </p:animEffect>
                                  </p:childTnLst>
                                </p:cTn>
                              </p:par>
                              <p:par>
                                <p:cTn id="22" presetID="6" presetClass="entr" presetSubtype="16" fill="hold" nodeType="withEffect">
                                  <p:stCondLst>
                                    <p:cond delay="0"/>
                                  </p:stCondLst>
                                  <p:childTnLst>
                                    <p:set>
                                      <p:cBhvr>
                                        <p:cTn id="23" dur="1" fill="hold">
                                          <p:stCondLst>
                                            <p:cond delay="0"/>
                                          </p:stCondLst>
                                        </p:cTn>
                                        <p:tgtEl>
                                          <p:spTgt spid="101383"/>
                                        </p:tgtEl>
                                        <p:attrNameLst>
                                          <p:attrName>style.visibility</p:attrName>
                                        </p:attrNameLst>
                                      </p:cBhvr>
                                      <p:to>
                                        <p:strVal val="visible"/>
                                      </p:to>
                                    </p:set>
                                    <p:animEffect transition="in" filter="circle(in)">
                                      <p:cBhvr>
                                        <p:cTn id="24" dur="2000"/>
                                        <p:tgtEl>
                                          <p:spTgt spid="101383"/>
                                        </p:tgtEl>
                                      </p:cBhvr>
                                    </p:animEffect>
                                  </p:childTnLst>
                                </p:cTn>
                              </p:par>
                              <p:par>
                                <p:cTn id="25" presetID="6" presetClass="entr" presetSubtype="16" fill="hold" nodeType="withEffect">
                                  <p:stCondLst>
                                    <p:cond delay="0"/>
                                  </p:stCondLst>
                                  <p:childTnLst>
                                    <p:set>
                                      <p:cBhvr>
                                        <p:cTn id="26" dur="1" fill="hold">
                                          <p:stCondLst>
                                            <p:cond delay="0"/>
                                          </p:stCondLst>
                                        </p:cTn>
                                        <p:tgtEl>
                                          <p:spTgt spid="101384"/>
                                        </p:tgtEl>
                                        <p:attrNameLst>
                                          <p:attrName>style.visibility</p:attrName>
                                        </p:attrNameLst>
                                      </p:cBhvr>
                                      <p:to>
                                        <p:strVal val="visible"/>
                                      </p:to>
                                    </p:set>
                                    <p:animEffect transition="in" filter="circle(in)">
                                      <p:cBhvr>
                                        <p:cTn id="27" dur="2000"/>
                                        <p:tgtEl>
                                          <p:spTgt spid="101384"/>
                                        </p:tgtEl>
                                      </p:cBhvr>
                                    </p:animEffect>
                                  </p:childTnLst>
                                </p:cTn>
                              </p:par>
                              <p:par>
                                <p:cTn id="28" presetID="6" presetClass="entr" presetSubtype="16" fill="hold" nodeType="withEffect">
                                  <p:stCondLst>
                                    <p:cond delay="0"/>
                                  </p:stCondLst>
                                  <p:childTnLst>
                                    <p:set>
                                      <p:cBhvr>
                                        <p:cTn id="29" dur="1" fill="hold">
                                          <p:stCondLst>
                                            <p:cond delay="0"/>
                                          </p:stCondLst>
                                        </p:cTn>
                                        <p:tgtEl>
                                          <p:spTgt spid="101386"/>
                                        </p:tgtEl>
                                        <p:attrNameLst>
                                          <p:attrName>style.visibility</p:attrName>
                                        </p:attrNameLst>
                                      </p:cBhvr>
                                      <p:to>
                                        <p:strVal val="visible"/>
                                      </p:to>
                                    </p:set>
                                    <p:animEffect transition="in" filter="circle(in)">
                                      <p:cBhvr>
                                        <p:cTn id="30" dur="2000"/>
                                        <p:tgtEl>
                                          <p:spTgt spid="101386"/>
                                        </p:tgtEl>
                                      </p:cBhvr>
                                    </p:animEffect>
                                  </p:childTnLst>
                                </p:cTn>
                              </p:par>
                              <p:par>
                                <p:cTn id="31" presetID="6" presetClass="entr" presetSubtype="16" fill="hold" nodeType="withEffect">
                                  <p:stCondLst>
                                    <p:cond delay="0"/>
                                  </p:stCondLst>
                                  <p:childTnLst>
                                    <p:set>
                                      <p:cBhvr>
                                        <p:cTn id="32" dur="1" fill="hold">
                                          <p:stCondLst>
                                            <p:cond delay="0"/>
                                          </p:stCondLst>
                                        </p:cTn>
                                        <p:tgtEl>
                                          <p:spTgt spid="101387"/>
                                        </p:tgtEl>
                                        <p:attrNameLst>
                                          <p:attrName>style.visibility</p:attrName>
                                        </p:attrNameLst>
                                      </p:cBhvr>
                                      <p:to>
                                        <p:strVal val="visible"/>
                                      </p:to>
                                    </p:set>
                                    <p:animEffect transition="in" filter="circle(in)">
                                      <p:cBhvr>
                                        <p:cTn id="33" dur="2000"/>
                                        <p:tgtEl>
                                          <p:spTgt spid="101387"/>
                                        </p:tgtEl>
                                      </p:cBhvr>
                                    </p:animEffect>
                                  </p:childTnLst>
                                </p:cTn>
                              </p:par>
                              <p:par>
                                <p:cTn id="34" presetID="6" presetClass="entr" presetSubtype="16" fill="hold" nodeType="withEffect">
                                  <p:stCondLst>
                                    <p:cond delay="0"/>
                                  </p:stCondLst>
                                  <p:childTnLst>
                                    <p:set>
                                      <p:cBhvr>
                                        <p:cTn id="35" dur="1" fill="hold">
                                          <p:stCondLst>
                                            <p:cond delay="0"/>
                                          </p:stCondLst>
                                        </p:cTn>
                                        <p:tgtEl>
                                          <p:spTgt spid="101388"/>
                                        </p:tgtEl>
                                        <p:attrNameLst>
                                          <p:attrName>style.visibility</p:attrName>
                                        </p:attrNameLst>
                                      </p:cBhvr>
                                      <p:to>
                                        <p:strVal val="visible"/>
                                      </p:to>
                                    </p:set>
                                    <p:animEffect transition="in" filter="circle(in)">
                                      <p:cBhvr>
                                        <p:cTn id="36" dur="2000"/>
                                        <p:tgtEl>
                                          <p:spTgt spid="101388"/>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1389"/>
                                        </p:tgtEl>
                                        <p:attrNameLst>
                                          <p:attrName>style.visibility</p:attrName>
                                        </p:attrNameLst>
                                      </p:cBhvr>
                                      <p:to>
                                        <p:strVal val="visible"/>
                                      </p:to>
                                    </p:set>
                                    <p:animEffect transition="in" filter="circle(in)">
                                      <p:cBhvr>
                                        <p:cTn id="39" dur="2000"/>
                                        <p:tgtEl>
                                          <p:spTgt spid="101389"/>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1390"/>
                                        </p:tgtEl>
                                        <p:attrNameLst>
                                          <p:attrName>style.visibility</p:attrName>
                                        </p:attrNameLst>
                                      </p:cBhvr>
                                      <p:to>
                                        <p:strVal val="visible"/>
                                      </p:to>
                                    </p:set>
                                    <p:animEffect transition="in" filter="circle(in)">
                                      <p:cBhvr>
                                        <p:cTn id="42" dur="2000"/>
                                        <p:tgtEl>
                                          <p:spTgt spid="101390"/>
                                        </p:tgtEl>
                                      </p:cBhvr>
                                    </p:animEffect>
                                  </p:childTnLst>
                                </p:cTn>
                              </p:par>
                              <p:par>
                                <p:cTn id="43" presetID="6" presetClass="entr" presetSubtype="16" fill="hold" nodeType="withEffect">
                                  <p:stCondLst>
                                    <p:cond delay="0"/>
                                  </p:stCondLst>
                                  <p:childTnLst>
                                    <p:set>
                                      <p:cBhvr>
                                        <p:cTn id="44" dur="1" fill="hold">
                                          <p:stCondLst>
                                            <p:cond delay="0"/>
                                          </p:stCondLst>
                                        </p:cTn>
                                        <p:tgtEl>
                                          <p:spTgt spid="101392"/>
                                        </p:tgtEl>
                                        <p:attrNameLst>
                                          <p:attrName>style.visibility</p:attrName>
                                        </p:attrNameLst>
                                      </p:cBhvr>
                                      <p:to>
                                        <p:strVal val="visible"/>
                                      </p:to>
                                    </p:set>
                                    <p:animEffect transition="in" filter="circle(in)">
                                      <p:cBhvr>
                                        <p:cTn id="45" dur="2000"/>
                                        <p:tgtEl>
                                          <p:spTgt spid="101392"/>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101393"/>
                                        </p:tgtEl>
                                        <p:attrNameLst>
                                          <p:attrName>style.visibility</p:attrName>
                                        </p:attrNameLst>
                                      </p:cBhvr>
                                      <p:to>
                                        <p:strVal val="visible"/>
                                      </p:to>
                                    </p:set>
                                    <p:animEffect transition="in" filter="circle(in)">
                                      <p:cBhvr>
                                        <p:cTn id="48" dur="2000"/>
                                        <p:tgtEl>
                                          <p:spTgt spid="101393"/>
                                        </p:tgtEl>
                                      </p:cBhvr>
                                    </p:animEffect>
                                  </p:childTnLst>
                                </p:cTn>
                              </p:par>
                              <p:par>
                                <p:cTn id="49" presetID="6" presetClass="entr" presetSubtype="16" fill="hold" nodeType="withEffect">
                                  <p:stCondLst>
                                    <p:cond delay="0"/>
                                  </p:stCondLst>
                                  <p:childTnLst>
                                    <p:set>
                                      <p:cBhvr>
                                        <p:cTn id="50" dur="1" fill="hold">
                                          <p:stCondLst>
                                            <p:cond delay="0"/>
                                          </p:stCondLst>
                                        </p:cTn>
                                        <p:tgtEl>
                                          <p:spTgt spid="101395"/>
                                        </p:tgtEl>
                                        <p:attrNameLst>
                                          <p:attrName>style.visibility</p:attrName>
                                        </p:attrNameLst>
                                      </p:cBhvr>
                                      <p:to>
                                        <p:strVal val="visible"/>
                                      </p:to>
                                    </p:set>
                                    <p:animEffect transition="in" filter="circle(in)">
                                      <p:cBhvr>
                                        <p:cTn id="51" dur="2000"/>
                                        <p:tgtEl>
                                          <p:spTgt spid="101395"/>
                                        </p:tgtEl>
                                      </p:cBhvr>
                                    </p:animEffect>
                                  </p:childTnLst>
                                </p:cTn>
                              </p:par>
                              <p:par>
                                <p:cTn id="52" presetID="6" presetClass="entr" presetSubtype="16" fill="hold" nodeType="withEffect">
                                  <p:stCondLst>
                                    <p:cond delay="0"/>
                                  </p:stCondLst>
                                  <p:childTnLst>
                                    <p:set>
                                      <p:cBhvr>
                                        <p:cTn id="53" dur="1" fill="hold">
                                          <p:stCondLst>
                                            <p:cond delay="0"/>
                                          </p:stCondLst>
                                        </p:cTn>
                                        <p:tgtEl>
                                          <p:spTgt spid="101396"/>
                                        </p:tgtEl>
                                        <p:attrNameLst>
                                          <p:attrName>style.visibility</p:attrName>
                                        </p:attrNameLst>
                                      </p:cBhvr>
                                      <p:to>
                                        <p:strVal val="visible"/>
                                      </p:to>
                                    </p:set>
                                    <p:animEffect transition="in" filter="circle(in)">
                                      <p:cBhvr>
                                        <p:cTn id="54" dur="2000"/>
                                        <p:tgtEl>
                                          <p:spTgt spid="101396"/>
                                        </p:tgtEl>
                                      </p:cBhvr>
                                    </p:animEffect>
                                  </p:childTnLst>
                                </p:cTn>
                              </p:par>
                              <p:par>
                                <p:cTn id="55" presetID="6" presetClass="entr" presetSubtype="16" fill="hold" nodeType="withEffect">
                                  <p:stCondLst>
                                    <p:cond delay="0"/>
                                  </p:stCondLst>
                                  <p:childTnLst>
                                    <p:set>
                                      <p:cBhvr>
                                        <p:cTn id="56" dur="1" fill="hold">
                                          <p:stCondLst>
                                            <p:cond delay="0"/>
                                          </p:stCondLst>
                                        </p:cTn>
                                        <p:tgtEl>
                                          <p:spTgt spid="101397"/>
                                        </p:tgtEl>
                                        <p:attrNameLst>
                                          <p:attrName>style.visibility</p:attrName>
                                        </p:attrNameLst>
                                      </p:cBhvr>
                                      <p:to>
                                        <p:strVal val="visible"/>
                                      </p:to>
                                    </p:set>
                                    <p:animEffect transition="in" filter="circle(in)">
                                      <p:cBhvr>
                                        <p:cTn id="57" dur="2000"/>
                                        <p:tgtEl>
                                          <p:spTgt spid="101397"/>
                                        </p:tgtEl>
                                      </p:cBhvr>
                                    </p:animEffect>
                                  </p:childTnLst>
                                </p:cTn>
                              </p:par>
                              <p:par>
                                <p:cTn id="58" presetID="6" presetClass="entr" presetSubtype="16" fill="hold" nodeType="withEffect">
                                  <p:stCondLst>
                                    <p:cond delay="0"/>
                                  </p:stCondLst>
                                  <p:childTnLst>
                                    <p:set>
                                      <p:cBhvr>
                                        <p:cTn id="59" dur="1" fill="hold">
                                          <p:stCondLst>
                                            <p:cond delay="0"/>
                                          </p:stCondLst>
                                        </p:cTn>
                                        <p:tgtEl>
                                          <p:spTgt spid="101398"/>
                                        </p:tgtEl>
                                        <p:attrNameLst>
                                          <p:attrName>style.visibility</p:attrName>
                                        </p:attrNameLst>
                                      </p:cBhvr>
                                      <p:to>
                                        <p:strVal val="visible"/>
                                      </p:to>
                                    </p:set>
                                    <p:animEffect transition="in" filter="circle(in)">
                                      <p:cBhvr>
                                        <p:cTn id="60" dur="2000"/>
                                        <p:tgtEl>
                                          <p:spTgt spid="101398"/>
                                        </p:tgtEl>
                                      </p:cBhvr>
                                    </p:animEffect>
                                  </p:childTnLst>
                                </p:cTn>
                              </p:par>
                              <p:par>
                                <p:cTn id="61" presetID="6" presetClass="entr" presetSubtype="16" fill="hold" nodeType="withEffect">
                                  <p:stCondLst>
                                    <p:cond delay="0"/>
                                  </p:stCondLst>
                                  <p:childTnLst>
                                    <p:set>
                                      <p:cBhvr>
                                        <p:cTn id="62" dur="1" fill="hold">
                                          <p:stCondLst>
                                            <p:cond delay="0"/>
                                          </p:stCondLst>
                                        </p:cTn>
                                        <p:tgtEl>
                                          <p:spTgt spid="101399"/>
                                        </p:tgtEl>
                                        <p:attrNameLst>
                                          <p:attrName>style.visibility</p:attrName>
                                        </p:attrNameLst>
                                      </p:cBhvr>
                                      <p:to>
                                        <p:strVal val="visible"/>
                                      </p:to>
                                    </p:set>
                                    <p:animEffect transition="in" filter="circle(in)">
                                      <p:cBhvr>
                                        <p:cTn id="63" dur="2000"/>
                                        <p:tgtEl>
                                          <p:spTgt spid="101399"/>
                                        </p:tgtEl>
                                      </p:cBhvr>
                                    </p:animEffect>
                                  </p:childTnLst>
                                </p:cTn>
                              </p:par>
                              <p:par>
                                <p:cTn id="64" presetID="6" presetClass="entr" presetSubtype="16" fill="hold" nodeType="withEffect">
                                  <p:stCondLst>
                                    <p:cond delay="0"/>
                                  </p:stCondLst>
                                  <p:childTnLst>
                                    <p:set>
                                      <p:cBhvr>
                                        <p:cTn id="65" dur="1" fill="hold">
                                          <p:stCondLst>
                                            <p:cond delay="0"/>
                                          </p:stCondLst>
                                        </p:cTn>
                                        <p:tgtEl>
                                          <p:spTgt spid="101400"/>
                                        </p:tgtEl>
                                        <p:attrNameLst>
                                          <p:attrName>style.visibility</p:attrName>
                                        </p:attrNameLst>
                                      </p:cBhvr>
                                      <p:to>
                                        <p:strVal val="visible"/>
                                      </p:to>
                                    </p:set>
                                    <p:animEffect transition="in" filter="circle(in)">
                                      <p:cBhvr>
                                        <p:cTn id="66" dur="2000"/>
                                        <p:tgtEl>
                                          <p:spTgt spid="101400"/>
                                        </p:tgtEl>
                                      </p:cBhvr>
                                    </p:animEffect>
                                  </p:childTnLst>
                                </p:cTn>
                              </p:par>
                              <p:par>
                                <p:cTn id="67" presetID="6" presetClass="entr" presetSubtype="16" fill="hold" nodeType="withEffect">
                                  <p:stCondLst>
                                    <p:cond delay="0"/>
                                  </p:stCondLst>
                                  <p:childTnLst>
                                    <p:set>
                                      <p:cBhvr>
                                        <p:cTn id="68" dur="1" fill="hold">
                                          <p:stCondLst>
                                            <p:cond delay="0"/>
                                          </p:stCondLst>
                                        </p:cTn>
                                        <p:tgtEl>
                                          <p:spTgt spid="101401"/>
                                        </p:tgtEl>
                                        <p:attrNameLst>
                                          <p:attrName>style.visibility</p:attrName>
                                        </p:attrNameLst>
                                      </p:cBhvr>
                                      <p:to>
                                        <p:strVal val="visible"/>
                                      </p:to>
                                    </p:set>
                                    <p:animEffect transition="in" filter="circle(in)">
                                      <p:cBhvr>
                                        <p:cTn id="69" dur="2000"/>
                                        <p:tgtEl>
                                          <p:spTgt spid="101401"/>
                                        </p:tgtEl>
                                      </p:cBhvr>
                                    </p:animEffect>
                                  </p:childTnLst>
                                </p:cTn>
                              </p:par>
                              <p:par>
                                <p:cTn id="70" presetID="6" presetClass="entr" presetSubtype="16" fill="hold" nodeType="withEffect">
                                  <p:stCondLst>
                                    <p:cond delay="0"/>
                                  </p:stCondLst>
                                  <p:childTnLst>
                                    <p:set>
                                      <p:cBhvr>
                                        <p:cTn id="71" dur="1" fill="hold">
                                          <p:stCondLst>
                                            <p:cond delay="0"/>
                                          </p:stCondLst>
                                        </p:cTn>
                                        <p:tgtEl>
                                          <p:spTgt spid="101402"/>
                                        </p:tgtEl>
                                        <p:attrNameLst>
                                          <p:attrName>style.visibility</p:attrName>
                                        </p:attrNameLst>
                                      </p:cBhvr>
                                      <p:to>
                                        <p:strVal val="visible"/>
                                      </p:to>
                                    </p:set>
                                    <p:animEffect transition="in" filter="circle(in)">
                                      <p:cBhvr>
                                        <p:cTn id="72" dur="2000"/>
                                        <p:tgtEl>
                                          <p:spTgt spid="101402"/>
                                        </p:tgtEl>
                                      </p:cBhvr>
                                    </p:animEffect>
                                  </p:childTnLst>
                                </p:cTn>
                              </p:par>
                              <p:par>
                                <p:cTn id="73" presetID="6" presetClass="entr" presetSubtype="16" fill="hold" nodeType="withEffect">
                                  <p:stCondLst>
                                    <p:cond delay="0"/>
                                  </p:stCondLst>
                                  <p:childTnLst>
                                    <p:set>
                                      <p:cBhvr>
                                        <p:cTn id="74" dur="1" fill="hold">
                                          <p:stCondLst>
                                            <p:cond delay="0"/>
                                          </p:stCondLst>
                                        </p:cTn>
                                        <p:tgtEl>
                                          <p:spTgt spid="101403"/>
                                        </p:tgtEl>
                                        <p:attrNameLst>
                                          <p:attrName>style.visibility</p:attrName>
                                        </p:attrNameLst>
                                      </p:cBhvr>
                                      <p:to>
                                        <p:strVal val="visible"/>
                                      </p:to>
                                    </p:set>
                                    <p:animEffect transition="in" filter="circle(in)">
                                      <p:cBhvr>
                                        <p:cTn id="75" dur="2000"/>
                                        <p:tgtEl>
                                          <p:spTgt spid="101403"/>
                                        </p:tgtEl>
                                      </p:cBhvr>
                                    </p:animEffect>
                                  </p:childTnLst>
                                </p:cTn>
                              </p:par>
                              <p:par>
                                <p:cTn id="76" presetID="6" presetClass="entr" presetSubtype="16" fill="hold" nodeType="withEffect">
                                  <p:stCondLst>
                                    <p:cond delay="0"/>
                                  </p:stCondLst>
                                  <p:childTnLst>
                                    <p:set>
                                      <p:cBhvr>
                                        <p:cTn id="77" dur="1" fill="hold">
                                          <p:stCondLst>
                                            <p:cond delay="0"/>
                                          </p:stCondLst>
                                        </p:cTn>
                                        <p:tgtEl>
                                          <p:spTgt spid="101404"/>
                                        </p:tgtEl>
                                        <p:attrNameLst>
                                          <p:attrName>style.visibility</p:attrName>
                                        </p:attrNameLst>
                                      </p:cBhvr>
                                      <p:to>
                                        <p:strVal val="visible"/>
                                      </p:to>
                                    </p:set>
                                    <p:animEffect transition="in" filter="circle(in)">
                                      <p:cBhvr>
                                        <p:cTn id="78" dur="2000"/>
                                        <p:tgtEl>
                                          <p:spTgt spid="101404"/>
                                        </p:tgtEl>
                                      </p:cBhvr>
                                    </p:animEffect>
                                  </p:childTnLst>
                                </p:cTn>
                              </p:par>
                              <p:par>
                                <p:cTn id="79" presetID="6" presetClass="entr" presetSubtype="16" fill="hold" nodeType="withEffect">
                                  <p:stCondLst>
                                    <p:cond delay="0"/>
                                  </p:stCondLst>
                                  <p:childTnLst>
                                    <p:set>
                                      <p:cBhvr>
                                        <p:cTn id="80" dur="1" fill="hold">
                                          <p:stCondLst>
                                            <p:cond delay="0"/>
                                          </p:stCondLst>
                                        </p:cTn>
                                        <p:tgtEl>
                                          <p:spTgt spid="101405"/>
                                        </p:tgtEl>
                                        <p:attrNameLst>
                                          <p:attrName>style.visibility</p:attrName>
                                        </p:attrNameLst>
                                      </p:cBhvr>
                                      <p:to>
                                        <p:strVal val="visible"/>
                                      </p:to>
                                    </p:set>
                                    <p:animEffect transition="in" filter="circle(in)">
                                      <p:cBhvr>
                                        <p:cTn id="81" dur="2000"/>
                                        <p:tgtEl>
                                          <p:spTgt spid="101405"/>
                                        </p:tgtEl>
                                      </p:cBhvr>
                                    </p:animEffect>
                                  </p:childTnLst>
                                </p:cTn>
                              </p:par>
                              <p:par>
                                <p:cTn id="82" presetID="6" presetClass="entr" presetSubtype="16" fill="hold" grpId="0" nodeType="withEffect">
                                  <p:stCondLst>
                                    <p:cond delay="0"/>
                                  </p:stCondLst>
                                  <p:childTnLst>
                                    <p:set>
                                      <p:cBhvr>
                                        <p:cTn id="83" dur="1" fill="hold">
                                          <p:stCondLst>
                                            <p:cond delay="0"/>
                                          </p:stCondLst>
                                        </p:cTn>
                                        <p:tgtEl>
                                          <p:spTgt spid="101406"/>
                                        </p:tgtEl>
                                        <p:attrNameLst>
                                          <p:attrName>style.visibility</p:attrName>
                                        </p:attrNameLst>
                                      </p:cBhvr>
                                      <p:to>
                                        <p:strVal val="visible"/>
                                      </p:to>
                                    </p:set>
                                    <p:animEffect transition="in" filter="circle(in)">
                                      <p:cBhvr>
                                        <p:cTn id="84" dur="2000"/>
                                        <p:tgtEl>
                                          <p:spTgt spid="101406"/>
                                        </p:tgtEl>
                                      </p:cBhvr>
                                    </p:animEffect>
                                  </p:childTnLst>
                                </p:cTn>
                              </p:par>
                              <p:par>
                                <p:cTn id="85" presetID="6" presetClass="entr" presetSubtype="16" fill="hold" grpId="0" nodeType="withEffect">
                                  <p:stCondLst>
                                    <p:cond delay="0"/>
                                  </p:stCondLst>
                                  <p:childTnLst>
                                    <p:set>
                                      <p:cBhvr>
                                        <p:cTn id="86" dur="1" fill="hold">
                                          <p:stCondLst>
                                            <p:cond delay="0"/>
                                          </p:stCondLst>
                                        </p:cTn>
                                        <p:tgtEl>
                                          <p:spTgt spid="101407"/>
                                        </p:tgtEl>
                                        <p:attrNameLst>
                                          <p:attrName>style.visibility</p:attrName>
                                        </p:attrNameLst>
                                      </p:cBhvr>
                                      <p:to>
                                        <p:strVal val="visible"/>
                                      </p:to>
                                    </p:set>
                                    <p:animEffect transition="in" filter="circle(in)">
                                      <p:cBhvr>
                                        <p:cTn id="87" dur="2000"/>
                                        <p:tgtEl>
                                          <p:spTgt spid="101407"/>
                                        </p:tgtEl>
                                      </p:cBhvr>
                                    </p:animEffect>
                                  </p:childTnLst>
                                </p:cTn>
                              </p:par>
                              <p:par>
                                <p:cTn id="88" presetID="6" presetClass="entr" presetSubtype="16" fill="hold" nodeType="withEffect">
                                  <p:stCondLst>
                                    <p:cond delay="0"/>
                                  </p:stCondLst>
                                  <p:childTnLst>
                                    <p:set>
                                      <p:cBhvr>
                                        <p:cTn id="89" dur="1" fill="hold">
                                          <p:stCondLst>
                                            <p:cond delay="0"/>
                                          </p:stCondLst>
                                        </p:cTn>
                                        <p:tgtEl>
                                          <p:spTgt spid="101408"/>
                                        </p:tgtEl>
                                        <p:attrNameLst>
                                          <p:attrName>style.visibility</p:attrName>
                                        </p:attrNameLst>
                                      </p:cBhvr>
                                      <p:to>
                                        <p:strVal val="visible"/>
                                      </p:to>
                                    </p:set>
                                    <p:animEffect transition="in" filter="circle(in)">
                                      <p:cBhvr>
                                        <p:cTn id="90" dur="2000"/>
                                        <p:tgtEl>
                                          <p:spTgt spid="101408"/>
                                        </p:tgtEl>
                                      </p:cBhvr>
                                    </p:animEffect>
                                  </p:childTnLst>
                                </p:cTn>
                              </p:par>
                              <p:par>
                                <p:cTn id="91" presetID="6" presetClass="entr" presetSubtype="16" fill="hold" nodeType="withEffect">
                                  <p:stCondLst>
                                    <p:cond delay="0"/>
                                  </p:stCondLst>
                                  <p:childTnLst>
                                    <p:set>
                                      <p:cBhvr>
                                        <p:cTn id="92" dur="1" fill="hold">
                                          <p:stCondLst>
                                            <p:cond delay="0"/>
                                          </p:stCondLst>
                                        </p:cTn>
                                        <p:tgtEl>
                                          <p:spTgt spid="101409"/>
                                        </p:tgtEl>
                                        <p:attrNameLst>
                                          <p:attrName>style.visibility</p:attrName>
                                        </p:attrNameLst>
                                      </p:cBhvr>
                                      <p:to>
                                        <p:strVal val="visible"/>
                                      </p:to>
                                    </p:set>
                                    <p:animEffect transition="in" filter="circle(in)">
                                      <p:cBhvr>
                                        <p:cTn id="93" dur="2000"/>
                                        <p:tgtEl>
                                          <p:spTgt spid="101409"/>
                                        </p:tgtEl>
                                      </p:cBhvr>
                                    </p:animEffect>
                                  </p:childTnLst>
                                </p:cTn>
                              </p:par>
                              <p:par>
                                <p:cTn id="94" presetID="6" presetClass="entr" presetSubtype="16" fill="hold" nodeType="withEffect">
                                  <p:stCondLst>
                                    <p:cond delay="0"/>
                                  </p:stCondLst>
                                  <p:childTnLst>
                                    <p:set>
                                      <p:cBhvr>
                                        <p:cTn id="95" dur="1" fill="hold">
                                          <p:stCondLst>
                                            <p:cond delay="0"/>
                                          </p:stCondLst>
                                        </p:cTn>
                                        <p:tgtEl>
                                          <p:spTgt spid="101410"/>
                                        </p:tgtEl>
                                        <p:attrNameLst>
                                          <p:attrName>style.visibility</p:attrName>
                                        </p:attrNameLst>
                                      </p:cBhvr>
                                      <p:to>
                                        <p:strVal val="visible"/>
                                      </p:to>
                                    </p:set>
                                    <p:animEffect transition="in" filter="circle(in)">
                                      <p:cBhvr>
                                        <p:cTn id="96" dur="2000"/>
                                        <p:tgtEl>
                                          <p:spTgt spid="101410"/>
                                        </p:tgtEl>
                                      </p:cBhvr>
                                    </p:animEffect>
                                  </p:childTnLst>
                                </p:cTn>
                              </p:par>
                              <p:par>
                                <p:cTn id="97" presetID="6" presetClass="entr" presetSubtype="16" fill="hold" nodeType="withEffect">
                                  <p:stCondLst>
                                    <p:cond delay="0"/>
                                  </p:stCondLst>
                                  <p:childTnLst>
                                    <p:set>
                                      <p:cBhvr>
                                        <p:cTn id="98" dur="1" fill="hold">
                                          <p:stCondLst>
                                            <p:cond delay="0"/>
                                          </p:stCondLst>
                                        </p:cTn>
                                        <p:tgtEl>
                                          <p:spTgt spid="101411"/>
                                        </p:tgtEl>
                                        <p:attrNameLst>
                                          <p:attrName>style.visibility</p:attrName>
                                        </p:attrNameLst>
                                      </p:cBhvr>
                                      <p:to>
                                        <p:strVal val="visible"/>
                                      </p:to>
                                    </p:set>
                                    <p:animEffect transition="in" filter="circle(in)">
                                      <p:cBhvr>
                                        <p:cTn id="99" dur="2000"/>
                                        <p:tgtEl>
                                          <p:spTgt spid="101411"/>
                                        </p:tgtEl>
                                      </p:cBhvr>
                                    </p:animEffect>
                                  </p:childTnLst>
                                </p:cTn>
                              </p:par>
                              <p:par>
                                <p:cTn id="100" presetID="6" presetClass="entr" presetSubtype="16" fill="hold" nodeType="withEffect">
                                  <p:stCondLst>
                                    <p:cond delay="0"/>
                                  </p:stCondLst>
                                  <p:childTnLst>
                                    <p:set>
                                      <p:cBhvr>
                                        <p:cTn id="101" dur="1" fill="hold">
                                          <p:stCondLst>
                                            <p:cond delay="0"/>
                                          </p:stCondLst>
                                        </p:cTn>
                                        <p:tgtEl>
                                          <p:spTgt spid="101412"/>
                                        </p:tgtEl>
                                        <p:attrNameLst>
                                          <p:attrName>style.visibility</p:attrName>
                                        </p:attrNameLst>
                                      </p:cBhvr>
                                      <p:to>
                                        <p:strVal val="visible"/>
                                      </p:to>
                                    </p:set>
                                    <p:animEffect transition="in" filter="circle(in)">
                                      <p:cBhvr>
                                        <p:cTn id="102" dur="2000"/>
                                        <p:tgtEl>
                                          <p:spTgt spid="101412"/>
                                        </p:tgtEl>
                                      </p:cBhvr>
                                    </p:animEffect>
                                  </p:childTnLst>
                                </p:cTn>
                              </p:par>
                              <p:par>
                                <p:cTn id="103" presetID="6" presetClass="entr" presetSubtype="16" fill="hold" nodeType="withEffect">
                                  <p:stCondLst>
                                    <p:cond delay="0"/>
                                  </p:stCondLst>
                                  <p:childTnLst>
                                    <p:set>
                                      <p:cBhvr>
                                        <p:cTn id="104" dur="1" fill="hold">
                                          <p:stCondLst>
                                            <p:cond delay="0"/>
                                          </p:stCondLst>
                                        </p:cTn>
                                        <p:tgtEl>
                                          <p:spTgt spid="101413"/>
                                        </p:tgtEl>
                                        <p:attrNameLst>
                                          <p:attrName>style.visibility</p:attrName>
                                        </p:attrNameLst>
                                      </p:cBhvr>
                                      <p:to>
                                        <p:strVal val="visible"/>
                                      </p:to>
                                    </p:set>
                                    <p:animEffect transition="in" filter="circle(in)">
                                      <p:cBhvr>
                                        <p:cTn id="105" dur="2000"/>
                                        <p:tgtEl>
                                          <p:spTgt spid="101413"/>
                                        </p:tgtEl>
                                      </p:cBhvr>
                                    </p:animEffect>
                                  </p:childTnLst>
                                </p:cTn>
                              </p:par>
                              <p:par>
                                <p:cTn id="106" presetID="6" presetClass="entr" presetSubtype="16" fill="hold" nodeType="withEffect">
                                  <p:stCondLst>
                                    <p:cond delay="0"/>
                                  </p:stCondLst>
                                  <p:childTnLst>
                                    <p:set>
                                      <p:cBhvr>
                                        <p:cTn id="107" dur="1" fill="hold">
                                          <p:stCondLst>
                                            <p:cond delay="0"/>
                                          </p:stCondLst>
                                        </p:cTn>
                                        <p:tgtEl>
                                          <p:spTgt spid="101414"/>
                                        </p:tgtEl>
                                        <p:attrNameLst>
                                          <p:attrName>style.visibility</p:attrName>
                                        </p:attrNameLst>
                                      </p:cBhvr>
                                      <p:to>
                                        <p:strVal val="visible"/>
                                      </p:to>
                                    </p:set>
                                    <p:animEffect transition="in" filter="circle(in)">
                                      <p:cBhvr>
                                        <p:cTn id="108" dur="2000"/>
                                        <p:tgtEl>
                                          <p:spTgt spid="101414"/>
                                        </p:tgtEl>
                                      </p:cBhvr>
                                    </p:animEffect>
                                  </p:childTnLst>
                                </p:cTn>
                              </p:par>
                              <p:par>
                                <p:cTn id="109" presetID="6" presetClass="entr" presetSubtype="16" fill="hold" nodeType="withEffect">
                                  <p:stCondLst>
                                    <p:cond delay="0"/>
                                  </p:stCondLst>
                                  <p:childTnLst>
                                    <p:set>
                                      <p:cBhvr>
                                        <p:cTn id="110" dur="1" fill="hold">
                                          <p:stCondLst>
                                            <p:cond delay="0"/>
                                          </p:stCondLst>
                                        </p:cTn>
                                        <p:tgtEl>
                                          <p:spTgt spid="101415"/>
                                        </p:tgtEl>
                                        <p:attrNameLst>
                                          <p:attrName>style.visibility</p:attrName>
                                        </p:attrNameLst>
                                      </p:cBhvr>
                                      <p:to>
                                        <p:strVal val="visible"/>
                                      </p:to>
                                    </p:set>
                                    <p:animEffect transition="in" filter="circle(in)">
                                      <p:cBhvr>
                                        <p:cTn id="111" dur="2000"/>
                                        <p:tgtEl>
                                          <p:spTgt spid="101415"/>
                                        </p:tgtEl>
                                      </p:cBhvr>
                                    </p:animEffect>
                                  </p:childTnLst>
                                </p:cTn>
                              </p:par>
                              <p:par>
                                <p:cTn id="112" presetID="6" presetClass="entr" presetSubtype="16" fill="hold" nodeType="withEffect">
                                  <p:stCondLst>
                                    <p:cond delay="0"/>
                                  </p:stCondLst>
                                  <p:childTnLst>
                                    <p:set>
                                      <p:cBhvr>
                                        <p:cTn id="113" dur="1" fill="hold">
                                          <p:stCondLst>
                                            <p:cond delay="0"/>
                                          </p:stCondLst>
                                        </p:cTn>
                                        <p:tgtEl>
                                          <p:spTgt spid="101416"/>
                                        </p:tgtEl>
                                        <p:attrNameLst>
                                          <p:attrName>style.visibility</p:attrName>
                                        </p:attrNameLst>
                                      </p:cBhvr>
                                      <p:to>
                                        <p:strVal val="visible"/>
                                      </p:to>
                                    </p:set>
                                    <p:animEffect transition="in" filter="circle(in)">
                                      <p:cBhvr>
                                        <p:cTn id="114" dur="2000"/>
                                        <p:tgtEl>
                                          <p:spTgt spid="101416"/>
                                        </p:tgtEl>
                                      </p:cBhvr>
                                    </p:animEffect>
                                  </p:childTnLst>
                                </p:cTn>
                              </p:par>
                              <p:par>
                                <p:cTn id="115" presetID="6" presetClass="entr" presetSubtype="16" fill="hold" grpId="0" nodeType="withEffect">
                                  <p:stCondLst>
                                    <p:cond delay="0"/>
                                  </p:stCondLst>
                                  <p:childTnLst>
                                    <p:set>
                                      <p:cBhvr>
                                        <p:cTn id="116" dur="1" fill="hold">
                                          <p:stCondLst>
                                            <p:cond delay="0"/>
                                          </p:stCondLst>
                                        </p:cTn>
                                        <p:tgtEl>
                                          <p:spTgt spid="101417"/>
                                        </p:tgtEl>
                                        <p:attrNameLst>
                                          <p:attrName>style.visibility</p:attrName>
                                        </p:attrNameLst>
                                      </p:cBhvr>
                                      <p:to>
                                        <p:strVal val="visible"/>
                                      </p:to>
                                    </p:set>
                                    <p:animEffect transition="in" filter="circle(in)">
                                      <p:cBhvr>
                                        <p:cTn id="117" dur="2000"/>
                                        <p:tgtEl>
                                          <p:spTgt spid="101417"/>
                                        </p:tgtEl>
                                      </p:cBhvr>
                                    </p:animEffect>
                                  </p:childTnLst>
                                </p:cTn>
                              </p:par>
                              <p:par>
                                <p:cTn id="118" presetID="6" presetClass="entr" presetSubtype="16" fill="hold" grpId="0" nodeType="withEffect">
                                  <p:stCondLst>
                                    <p:cond delay="0"/>
                                  </p:stCondLst>
                                  <p:childTnLst>
                                    <p:set>
                                      <p:cBhvr>
                                        <p:cTn id="119" dur="1" fill="hold">
                                          <p:stCondLst>
                                            <p:cond delay="0"/>
                                          </p:stCondLst>
                                        </p:cTn>
                                        <p:tgtEl>
                                          <p:spTgt spid="101418"/>
                                        </p:tgtEl>
                                        <p:attrNameLst>
                                          <p:attrName>style.visibility</p:attrName>
                                        </p:attrNameLst>
                                      </p:cBhvr>
                                      <p:to>
                                        <p:strVal val="visible"/>
                                      </p:to>
                                    </p:set>
                                    <p:animEffect transition="in" filter="circle(in)">
                                      <p:cBhvr>
                                        <p:cTn id="120" dur="2000"/>
                                        <p:tgtEl>
                                          <p:spTgt spid="101418"/>
                                        </p:tgtEl>
                                      </p:cBhvr>
                                    </p:animEffect>
                                  </p:childTnLst>
                                </p:cTn>
                              </p:par>
                              <p:par>
                                <p:cTn id="121" presetID="6" presetClass="entr" presetSubtype="16" fill="hold" nodeType="withEffect">
                                  <p:stCondLst>
                                    <p:cond delay="0"/>
                                  </p:stCondLst>
                                  <p:childTnLst>
                                    <p:set>
                                      <p:cBhvr>
                                        <p:cTn id="122" dur="1" fill="hold">
                                          <p:stCondLst>
                                            <p:cond delay="0"/>
                                          </p:stCondLst>
                                        </p:cTn>
                                        <p:tgtEl>
                                          <p:spTgt spid="101427"/>
                                        </p:tgtEl>
                                        <p:attrNameLst>
                                          <p:attrName>style.visibility</p:attrName>
                                        </p:attrNameLst>
                                      </p:cBhvr>
                                      <p:to>
                                        <p:strVal val="visible"/>
                                      </p:to>
                                    </p:set>
                                    <p:animEffect transition="in" filter="circle(in)">
                                      <p:cBhvr>
                                        <p:cTn id="123" dur="2000"/>
                                        <p:tgtEl>
                                          <p:spTgt spid="101427"/>
                                        </p:tgtEl>
                                      </p:cBhvr>
                                    </p:animEffect>
                                  </p:childTnLst>
                                </p:cTn>
                              </p:par>
                              <p:par>
                                <p:cTn id="124" presetID="6" presetClass="entr" presetSubtype="16" fill="hold" nodeType="withEffect">
                                  <p:stCondLst>
                                    <p:cond delay="0"/>
                                  </p:stCondLst>
                                  <p:childTnLst>
                                    <p:set>
                                      <p:cBhvr>
                                        <p:cTn id="125" dur="1" fill="hold">
                                          <p:stCondLst>
                                            <p:cond delay="0"/>
                                          </p:stCondLst>
                                        </p:cTn>
                                        <p:tgtEl>
                                          <p:spTgt spid="101428"/>
                                        </p:tgtEl>
                                        <p:attrNameLst>
                                          <p:attrName>style.visibility</p:attrName>
                                        </p:attrNameLst>
                                      </p:cBhvr>
                                      <p:to>
                                        <p:strVal val="visible"/>
                                      </p:to>
                                    </p:set>
                                    <p:animEffect transition="in" filter="circle(in)">
                                      <p:cBhvr>
                                        <p:cTn id="126" dur="2000"/>
                                        <p:tgtEl>
                                          <p:spTgt spid="101428"/>
                                        </p:tgtEl>
                                      </p:cBhvr>
                                    </p:animEffect>
                                  </p:childTnLst>
                                </p:cTn>
                              </p:par>
                              <p:par>
                                <p:cTn id="127" presetID="6" presetClass="entr" presetSubtype="16" fill="hold" nodeType="withEffect">
                                  <p:stCondLst>
                                    <p:cond delay="0"/>
                                  </p:stCondLst>
                                  <p:childTnLst>
                                    <p:set>
                                      <p:cBhvr>
                                        <p:cTn id="128" dur="1" fill="hold">
                                          <p:stCondLst>
                                            <p:cond delay="0"/>
                                          </p:stCondLst>
                                        </p:cTn>
                                        <p:tgtEl>
                                          <p:spTgt spid="101429"/>
                                        </p:tgtEl>
                                        <p:attrNameLst>
                                          <p:attrName>style.visibility</p:attrName>
                                        </p:attrNameLst>
                                      </p:cBhvr>
                                      <p:to>
                                        <p:strVal val="visible"/>
                                      </p:to>
                                    </p:set>
                                    <p:animEffect transition="in" filter="circle(in)">
                                      <p:cBhvr>
                                        <p:cTn id="129" dur="2000"/>
                                        <p:tgtEl>
                                          <p:spTgt spid="101429"/>
                                        </p:tgtEl>
                                      </p:cBhvr>
                                    </p:animEffect>
                                  </p:childTnLst>
                                </p:cTn>
                              </p:par>
                              <p:par>
                                <p:cTn id="130" presetID="6" presetClass="entr" presetSubtype="16" fill="hold" nodeType="withEffect">
                                  <p:stCondLst>
                                    <p:cond delay="0"/>
                                  </p:stCondLst>
                                  <p:childTnLst>
                                    <p:set>
                                      <p:cBhvr>
                                        <p:cTn id="131" dur="1" fill="hold">
                                          <p:stCondLst>
                                            <p:cond delay="0"/>
                                          </p:stCondLst>
                                        </p:cTn>
                                        <p:tgtEl>
                                          <p:spTgt spid="101430"/>
                                        </p:tgtEl>
                                        <p:attrNameLst>
                                          <p:attrName>style.visibility</p:attrName>
                                        </p:attrNameLst>
                                      </p:cBhvr>
                                      <p:to>
                                        <p:strVal val="visible"/>
                                      </p:to>
                                    </p:set>
                                    <p:animEffect transition="in" filter="circle(in)">
                                      <p:cBhvr>
                                        <p:cTn id="132" dur="2000"/>
                                        <p:tgtEl>
                                          <p:spTgt spid="101430"/>
                                        </p:tgtEl>
                                      </p:cBhvr>
                                    </p:animEffect>
                                  </p:childTnLst>
                                </p:cTn>
                              </p:par>
                              <p:par>
                                <p:cTn id="133" presetID="6" presetClass="entr" presetSubtype="16" fill="hold" nodeType="withEffect">
                                  <p:stCondLst>
                                    <p:cond delay="0"/>
                                  </p:stCondLst>
                                  <p:childTnLst>
                                    <p:set>
                                      <p:cBhvr>
                                        <p:cTn id="134" dur="1" fill="hold">
                                          <p:stCondLst>
                                            <p:cond delay="0"/>
                                          </p:stCondLst>
                                        </p:cTn>
                                        <p:tgtEl>
                                          <p:spTgt spid="101431"/>
                                        </p:tgtEl>
                                        <p:attrNameLst>
                                          <p:attrName>style.visibility</p:attrName>
                                        </p:attrNameLst>
                                      </p:cBhvr>
                                      <p:to>
                                        <p:strVal val="visible"/>
                                      </p:to>
                                    </p:set>
                                    <p:animEffect transition="in" filter="circle(in)">
                                      <p:cBhvr>
                                        <p:cTn id="135" dur="2000"/>
                                        <p:tgtEl>
                                          <p:spTgt spid="101431"/>
                                        </p:tgtEl>
                                      </p:cBhvr>
                                    </p:animEffect>
                                  </p:childTnLst>
                                </p:cTn>
                              </p:par>
                              <p:par>
                                <p:cTn id="136" presetID="6" presetClass="entr" presetSubtype="16" fill="hold" nodeType="withEffect">
                                  <p:stCondLst>
                                    <p:cond delay="0"/>
                                  </p:stCondLst>
                                  <p:childTnLst>
                                    <p:set>
                                      <p:cBhvr>
                                        <p:cTn id="137" dur="1" fill="hold">
                                          <p:stCondLst>
                                            <p:cond delay="0"/>
                                          </p:stCondLst>
                                        </p:cTn>
                                        <p:tgtEl>
                                          <p:spTgt spid="101432"/>
                                        </p:tgtEl>
                                        <p:attrNameLst>
                                          <p:attrName>style.visibility</p:attrName>
                                        </p:attrNameLst>
                                      </p:cBhvr>
                                      <p:to>
                                        <p:strVal val="visible"/>
                                      </p:to>
                                    </p:set>
                                    <p:animEffect transition="in" filter="circle(in)">
                                      <p:cBhvr>
                                        <p:cTn id="138" dur="2000"/>
                                        <p:tgtEl>
                                          <p:spTgt spid="101432"/>
                                        </p:tgtEl>
                                      </p:cBhvr>
                                    </p:animEffect>
                                  </p:childTnLst>
                                </p:cTn>
                              </p:par>
                              <p:par>
                                <p:cTn id="139" presetID="6" presetClass="entr" presetSubtype="16" fill="hold" nodeType="withEffect">
                                  <p:stCondLst>
                                    <p:cond delay="0"/>
                                  </p:stCondLst>
                                  <p:childTnLst>
                                    <p:set>
                                      <p:cBhvr>
                                        <p:cTn id="140" dur="1" fill="hold">
                                          <p:stCondLst>
                                            <p:cond delay="0"/>
                                          </p:stCondLst>
                                        </p:cTn>
                                        <p:tgtEl>
                                          <p:spTgt spid="101433"/>
                                        </p:tgtEl>
                                        <p:attrNameLst>
                                          <p:attrName>style.visibility</p:attrName>
                                        </p:attrNameLst>
                                      </p:cBhvr>
                                      <p:to>
                                        <p:strVal val="visible"/>
                                      </p:to>
                                    </p:set>
                                    <p:animEffect transition="in" filter="circle(in)">
                                      <p:cBhvr>
                                        <p:cTn id="141" dur="2000"/>
                                        <p:tgtEl>
                                          <p:spTgt spid="101433"/>
                                        </p:tgtEl>
                                      </p:cBhvr>
                                    </p:animEffect>
                                  </p:childTnLst>
                                </p:cTn>
                              </p:par>
                              <p:par>
                                <p:cTn id="142" presetID="6" presetClass="entr" presetSubtype="16" fill="hold" nodeType="withEffect">
                                  <p:stCondLst>
                                    <p:cond delay="0"/>
                                  </p:stCondLst>
                                  <p:childTnLst>
                                    <p:set>
                                      <p:cBhvr>
                                        <p:cTn id="143" dur="1" fill="hold">
                                          <p:stCondLst>
                                            <p:cond delay="0"/>
                                          </p:stCondLst>
                                        </p:cTn>
                                        <p:tgtEl>
                                          <p:spTgt spid="101434"/>
                                        </p:tgtEl>
                                        <p:attrNameLst>
                                          <p:attrName>style.visibility</p:attrName>
                                        </p:attrNameLst>
                                      </p:cBhvr>
                                      <p:to>
                                        <p:strVal val="visible"/>
                                      </p:to>
                                    </p:set>
                                    <p:animEffect transition="in" filter="circle(in)">
                                      <p:cBhvr>
                                        <p:cTn id="144" dur="2000"/>
                                        <p:tgtEl>
                                          <p:spTgt spid="101434"/>
                                        </p:tgtEl>
                                      </p:cBhvr>
                                    </p:animEffect>
                                  </p:childTnLst>
                                </p:cTn>
                              </p:par>
                              <p:par>
                                <p:cTn id="145" presetID="6" presetClass="entr" presetSubtype="16" fill="hold" grpId="0" nodeType="withEffect">
                                  <p:stCondLst>
                                    <p:cond delay="0"/>
                                  </p:stCondLst>
                                  <p:childTnLst>
                                    <p:set>
                                      <p:cBhvr>
                                        <p:cTn id="146" dur="1" fill="hold">
                                          <p:stCondLst>
                                            <p:cond delay="0"/>
                                          </p:stCondLst>
                                        </p:cTn>
                                        <p:tgtEl>
                                          <p:spTgt spid="101435"/>
                                        </p:tgtEl>
                                        <p:attrNameLst>
                                          <p:attrName>style.visibility</p:attrName>
                                        </p:attrNameLst>
                                      </p:cBhvr>
                                      <p:to>
                                        <p:strVal val="visible"/>
                                      </p:to>
                                    </p:set>
                                    <p:animEffect transition="in" filter="circle(in)">
                                      <p:cBhvr>
                                        <p:cTn id="147" dur="2000"/>
                                        <p:tgtEl>
                                          <p:spTgt spid="101435"/>
                                        </p:tgtEl>
                                      </p:cBhvr>
                                    </p:animEffect>
                                  </p:childTnLst>
                                </p:cTn>
                              </p:par>
                              <p:par>
                                <p:cTn id="148" presetID="6" presetClass="entr" presetSubtype="16" fill="hold" nodeType="withEffect">
                                  <p:stCondLst>
                                    <p:cond delay="0"/>
                                  </p:stCondLst>
                                  <p:childTnLst>
                                    <p:set>
                                      <p:cBhvr>
                                        <p:cTn id="149" dur="1" fill="hold">
                                          <p:stCondLst>
                                            <p:cond delay="0"/>
                                          </p:stCondLst>
                                        </p:cTn>
                                        <p:tgtEl>
                                          <p:spTgt spid="101436"/>
                                        </p:tgtEl>
                                        <p:attrNameLst>
                                          <p:attrName>style.visibility</p:attrName>
                                        </p:attrNameLst>
                                      </p:cBhvr>
                                      <p:to>
                                        <p:strVal val="visible"/>
                                      </p:to>
                                    </p:set>
                                    <p:animEffect transition="in" filter="circle(in)">
                                      <p:cBhvr>
                                        <p:cTn id="150" dur="2000"/>
                                        <p:tgtEl>
                                          <p:spTgt spid="101436"/>
                                        </p:tgtEl>
                                      </p:cBhvr>
                                    </p:animEffect>
                                  </p:childTnLst>
                                </p:cTn>
                              </p:par>
                              <p:par>
                                <p:cTn id="151" presetID="6" presetClass="entr" presetSubtype="16" fill="hold" nodeType="withEffect">
                                  <p:stCondLst>
                                    <p:cond delay="0"/>
                                  </p:stCondLst>
                                  <p:childTnLst>
                                    <p:set>
                                      <p:cBhvr>
                                        <p:cTn id="152" dur="1" fill="hold">
                                          <p:stCondLst>
                                            <p:cond delay="0"/>
                                          </p:stCondLst>
                                        </p:cTn>
                                        <p:tgtEl>
                                          <p:spTgt spid="50"/>
                                        </p:tgtEl>
                                        <p:attrNameLst>
                                          <p:attrName>style.visibility</p:attrName>
                                        </p:attrNameLst>
                                      </p:cBhvr>
                                      <p:to>
                                        <p:strVal val="visible"/>
                                      </p:to>
                                    </p:set>
                                    <p:animEffect transition="in" filter="circle(in)">
                                      <p:cBhvr>
                                        <p:cTn id="153" dur="2000"/>
                                        <p:tgtEl>
                                          <p:spTgt spid="50"/>
                                        </p:tgtEl>
                                      </p:cBhvr>
                                    </p:animEffect>
                                  </p:childTnLst>
                                </p:cTn>
                              </p:par>
                              <p:par>
                                <p:cTn id="154" presetID="6" presetClass="entr" presetSubtype="16" fill="hold" nodeType="withEffect">
                                  <p:stCondLst>
                                    <p:cond delay="0"/>
                                  </p:stCondLst>
                                  <p:childTnLst>
                                    <p:set>
                                      <p:cBhvr>
                                        <p:cTn id="155" dur="1" fill="hold">
                                          <p:stCondLst>
                                            <p:cond delay="0"/>
                                          </p:stCondLst>
                                        </p:cTn>
                                        <p:tgtEl>
                                          <p:spTgt spid="51"/>
                                        </p:tgtEl>
                                        <p:attrNameLst>
                                          <p:attrName>style.visibility</p:attrName>
                                        </p:attrNameLst>
                                      </p:cBhvr>
                                      <p:to>
                                        <p:strVal val="visible"/>
                                      </p:to>
                                    </p:set>
                                    <p:animEffect transition="in" filter="circle(in)">
                                      <p:cBhvr>
                                        <p:cTn id="156"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bldP spid="101389" grpId="0"/>
      <p:bldP spid="101390" grpId="0"/>
      <p:bldP spid="101393" grpId="0"/>
      <p:bldP spid="101407" grpId="0"/>
      <p:bldP spid="101417" grpId="0" animBg="1"/>
      <p:bldP spid="101418" grpId="0"/>
      <p:bldP spid="101435" grpId="0"/>
      <p:bldP spid="10140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Grp="1" noChangeAspect="1"/>
          </p:cNvPicPr>
          <p:nvPr>
            <p:ph idx="1" hasCustomPrompt="1"/>
          </p:nvPr>
        </p:nvPicPr>
        <p:blipFill>
          <a:blip r:embed="rId2"/>
          <a:srcRect b="2180"/>
          <a:stretch>
            <a:fillRect/>
          </a:stretch>
        </p:blipFill>
        <p:spPr>
          <a:xfrm>
            <a:off x="684213" y="260350"/>
            <a:ext cx="7848600" cy="5761038"/>
          </a:xfr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Grp="1" noChangeAspect="1"/>
          </p:cNvPicPr>
          <p:nvPr>
            <p:ph idx="1" hasCustomPrompt="1"/>
          </p:nvPr>
        </p:nvPicPr>
        <p:blipFill>
          <a:blip r:embed="rId2"/>
          <a:srcRect/>
          <a:stretch>
            <a:fillRect/>
          </a:stretch>
        </p:blipFill>
        <p:spPr>
          <a:xfrm>
            <a:off x="395288" y="266700"/>
            <a:ext cx="8497887" cy="6257925"/>
          </a:xfr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hasCustomPrompt="1"/>
          </p:nvPr>
        </p:nvSpPr>
        <p:spPr>
          <a:xfrm>
            <a:off x="468313" y="836613"/>
            <a:ext cx="8358188" cy="3767138"/>
          </a:xfrm>
        </p:spPr>
        <p:txBody>
          <a:bodyPr vert="horz" wrap="square" lIns="91440" tIns="45720" rIns="91440" bIns="45720" numCol="1" anchor="ctr" anchorCtr="0" compatLnSpc="1"/>
          <a:lstStyle/>
          <a:p>
            <a:pPr marL="0" indent="0">
              <a:buNone/>
            </a:pPr>
            <a:r>
              <a:rPr lang="tr-TR" altLang="en-US" b="1" dirty="0">
                <a:solidFill>
                  <a:schemeClr val="accent1"/>
                </a:solidFill>
                <a:latin typeface="Arial" panose="020B0604020202020204" pitchFamily="34" charset="0"/>
                <a:ea typeface="ヒラギノ角ゴ Pro W3" pitchFamily="-106" charset="-128"/>
              </a:rPr>
              <a:t>Hava Bacaları: </a:t>
            </a:r>
            <a:r>
              <a:rPr lang="tr-TR" altLang="en-US" b="1" dirty="0">
                <a:solidFill>
                  <a:srgbClr val="000000"/>
                </a:solidFill>
                <a:latin typeface="Arial" panose="020B0604020202020204" pitchFamily="34" charset="0"/>
                <a:ea typeface="ヒラギノ角ゴ Pro W3" pitchFamily="-106" charset="-128"/>
              </a:rPr>
              <a:t>Boru hatları dalgalı arazilerden geçerken özellikle yüksek noktalarda biriken hava nedeniyle hava cepleri oluşur, söz konusu cepler su akış yolu kesitini daraltarak, basınç yükselmesine sebep olurlar. Bu durumda boru hatları zarar görür.  Bu istenmeyen oluşumu gidermek için böyle noktalara hava bacaları yerleştirilir. Söz konusu noktalarda basınç yükü 4 m’ yi geçiyorsa hava bacaları yerine hava boşaltma vanaları (vantuz) yerleştirilir. Hava bacalarının olduğu yerdeki suyun akış hızı 3 m/s’yi geçmemelidir. Topoğrafya düzgün olsa bile her 150 metrede bir konulacak hava bacaları veya vantuzlar ile sistem sigortalanmış olur. </a:t>
            </a:r>
          </a:p>
          <a:p>
            <a:pPr marL="0" indent="0"/>
            <a:endParaRPr lang="tr-TR" altLang="x-none"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p:cNvPicPr>
            <a:picLocks noGrp="1" noChangeAspect="1"/>
          </p:cNvPicPr>
          <p:nvPr>
            <p:ph type="title" hasCustomPrompt="1"/>
          </p:nvPr>
        </p:nvPicPr>
        <p:blipFill>
          <a:blip r:embed="rId2"/>
          <a:srcRect/>
          <a:stretch>
            <a:fillRect/>
          </a:stretch>
        </p:blipFill>
        <p:spPr>
          <a:xfrm>
            <a:off x="673100" y="274638"/>
            <a:ext cx="7797800" cy="5851525"/>
          </a:xfr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hasCustomPrompt="1"/>
          </p:nvPr>
        </p:nvSpPr>
        <p:spPr>
          <a:xfrm>
            <a:off x="539750" y="836613"/>
            <a:ext cx="8286750" cy="3767138"/>
          </a:xfrm>
        </p:spPr>
        <p:txBody>
          <a:bodyPr vert="horz" wrap="square" lIns="91440" tIns="45720" rIns="91440" bIns="45720" numCol="1" anchor="ctr" anchorCtr="0" compatLnSpc="1"/>
          <a:lstStyle/>
          <a:p>
            <a:pPr marL="0" marR="0" lvl="0" indent="0" algn="l"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None/>
              <a:defRPr/>
            </a:pPr>
            <a:r>
              <a:rPr kumimoji="0" lang="tr-TR" altLang="en-US" sz="2000" b="1" i="0" u="none" strike="noStrike" kern="1200" cap="none" spc="0" normalizeH="0" baseline="0" noProof="0" dirty="0">
                <a:ln>
                  <a:noFill/>
                </a:ln>
                <a:solidFill>
                  <a:srgbClr val="0000FF"/>
                </a:solidFill>
                <a:effectLst/>
                <a:uLnTx/>
                <a:uFillTx/>
                <a:latin typeface="Arial" panose="020B0604020202020204" pitchFamily="34" charset="0"/>
                <a:ea typeface="ヒラギノ角ゴ Pro W3" pitchFamily="-106" charset="-128"/>
                <a:cs typeface="+mn-cs"/>
              </a:rPr>
              <a:t>	</a:t>
            </a:r>
            <a:r>
              <a:rPr kumimoji="0" lang="tr-TR" altLang="en-US" sz="2000" b="1" i="0" u="none" strike="noStrike" kern="1200" cap="none" spc="0" normalizeH="0" baseline="0" noProof="0" dirty="0">
                <a:ln>
                  <a:noFill/>
                </a:ln>
                <a:solidFill>
                  <a:schemeClr val="accent1"/>
                </a:solidFill>
                <a:effectLst/>
                <a:uLnTx/>
                <a:uFillTx/>
                <a:latin typeface="Arial" panose="020B0604020202020204" pitchFamily="34" charset="0"/>
                <a:ea typeface="ヒラギノ角ゴ Pro W3" pitchFamily="-106" charset="-128"/>
                <a:cs typeface="+mn-cs"/>
              </a:rPr>
              <a:t>Basınç düşürme bacaları: </a:t>
            </a:r>
            <a:r>
              <a:rPr kumimoji="0" lang="tr-TR" altLang="en-US" sz="2000" b="1"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06" charset="-128"/>
                <a:cs typeface="+mn-cs"/>
              </a:rPr>
              <a:t>Özellikle eğimi değişken arazilerde basınç artabilir, bu koşullarda özellikle sistemin tüm noktaları kapalı ise genellikle hat sonlarında, dirseklerde “T” parçalarında istenmeyen hasarlar oluşabilir. Bunu gidermek için basınç düşürme bacaları kullanılır. </a:t>
            </a:r>
          </a:p>
          <a:p>
            <a:pPr marL="285750" marR="0" lvl="0" indent="-285750" algn="l" defTabSz="457200" rtl="0" eaLnBrk="0" fontAlgn="base" latinLnBrk="0" hangingPunct="0">
              <a:lnSpc>
                <a:spcPct val="100000"/>
              </a:lnSpc>
              <a:spcBef>
                <a:spcPct val="20000"/>
              </a:spcBef>
              <a:spcAft>
                <a:spcPts val="600"/>
              </a:spcAft>
              <a:buClr>
                <a:schemeClr val="tx1"/>
              </a:buClr>
              <a:buSzPct val="80000"/>
              <a:buFont typeface="Wingdings 3" panose="05040102010807070707" pitchFamily="18" charset="2"/>
              <a:buChar char=""/>
              <a:defRPr/>
            </a:pPr>
            <a:endParaRPr kumimoji="0" lang="tr-TR" sz="2000" b="0" i="0" u="none" strike="noStrike" kern="1200" cap="none" spc="0" normalizeH="0" baseline="0" noProof="0" dirty="0">
              <a:ln>
                <a:noFill/>
              </a:ln>
              <a:solidFill>
                <a:srgbClr val="68370F"/>
              </a:solidFill>
              <a:effectLst/>
              <a:uLnTx/>
              <a:uFillTx/>
              <a:latin typeface="+mn-lt"/>
              <a:ea typeface="+mn-ea"/>
              <a:cs typeface="+mn-c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p:cNvPicPr>
            <a:picLocks noGrp="1" noChangeAspect="1"/>
          </p:cNvPicPr>
          <p:nvPr>
            <p:ph type="title" hasCustomPrompt="1"/>
          </p:nvPr>
        </p:nvPicPr>
        <p:blipFill>
          <a:blip r:embed="rId2"/>
          <a:srcRect/>
          <a:stretch>
            <a:fillRect/>
          </a:stretch>
        </p:blipFill>
        <p:spPr>
          <a:xfrm>
            <a:off x="669925" y="274638"/>
            <a:ext cx="7804150" cy="5851525"/>
          </a:xfr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p:cNvPicPr>
            <a:picLocks noGrp="1" noChangeAspect="1"/>
          </p:cNvPicPr>
          <p:nvPr>
            <p:ph type="title" hasCustomPrompt="1"/>
          </p:nvPr>
        </p:nvPicPr>
        <p:blipFill>
          <a:blip r:embed="rId2"/>
          <a:srcRect/>
          <a:stretch>
            <a:fillRect/>
          </a:stretch>
        </p:blipFill>
        <p:spPr>
          <a:xfrm>
            <a:off x="669925" y="274638"/>
            <a:ext cx="7804150" cy="5851525"/>
          </a:xfr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p:cNvPicPr>
            <a:picLocks noGrp="1" noChangeAspect="1"/>
          </p:cNvPicPr>
          <p:nvPr>
            <p:ph type="title" hasCustomPrompt="1"/>
          </p:nvPr>
        </p:nvPicPr>
        <p:blipFill>
          <a:blip r:embed="rId2"/>
          <a:srcRect/>
          <a:stretch>
            <a:fillRect/>
          </a:stretch>
        </p:blipFill>
        <p:spPr>
          <a:xfrm>
            <a:off x="684213" y="333375"/>
            <a:ext cx="7804150" cy="5851525"/>
          </a:xfr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İçerik Yer Tutucusu 2"/>
          <p:cNvSpPr>
            <a:spLocks noGrp="1"/>
          </p:cNvSpPr>
          <p:nvPr>
            <p:ph idx="1" hasCustomPrompt="1"/>
          </p:nvPr>
        </p:nvSpPr>
        <p:spPr>
          <a:xfrm>
            <a:off x="539750" y="22225"/>
            <a:ext cx="8215313" cy="2470150"/>
          </a:xfrm>
          <a:ln/>
        </p:spPr>
        <p:txBody>
          <a:bodyPr vert="horz" wrap="square" lIns="91440" tIns="45720" rIns="91440" bIns="45720" anchor="ctr" anchorCtr="0"/>
          <a:lstStyle/>
          <a:p>
            <a:pPr marL="0" indent="0">
              <a:buNone/>
            </a:pPr>
            <a:r>
              <a:rPr lang="tr-TR" altLang="en-US" b="1" dirty="0">
                <a:solidFill>
                  <a:schemeClr val="accent1"/>
                </a:solidFill>
                <a:latin typeface="Arial" panose="020B0604020202020204" pitchFamily="34" charset="0"/>
                <a:ea typeface="ヒラギノ角ゴ Pro W3" pitchFamily="-106" charset="-128"/>
              </a:rPr>
              <a:t>Saptırma bacaları: </a:t>
            </a:r>
            <a:r>
              <a:rPr lang="tr-TR" altLang="en-US" b="1" dirty="0">
                <a:solidFill>
                  <a:schemeClr val="bg1"/>
                </a:solidFill>
                <a:latin typeface="Arial" panose="020B0604020202020204" pitchFamily="34" charset="0"/>
                <a:ea typeface="ヒラギノ角ゴ Pro W3" pitchFamily="-106" charset="-128"/>
              </a:rPr>
              <a:t>Suyun ana boru hattından laterale alınmasında kullanılır. Aynı zamanda bu bacalar basınç düşürme bacası görevi de görürler.  </a:t>
            </a:r>
          </a:p>
          <a:p>
            <a:pPr marL="0" indent="0">
              <a:buNone/>
            </a:pPr>
            <a:endParaRPr lang="tr-TR" altLang="x-none" dirty="0"/>
          </a:p>
        </p:txBody>
      </p:sp>
      <p:pic>
        <p:nvPicPr>
          <p:cNvPr id="55299" name="Picture 11"/>
          <p:cNvPicPr>
            <a:picLocks noChangeAspect="1"/>
          </p:cNvPicPr>
          <p:nvPr/>
        </p:nvPicPr>
        <p:blipFill>
          <a:blip r:embed="rId2"/>
          <a:srcRect r="2477" b="3246"/>
          <a:stretch>
            <a:fillRect/>
          </a:stretch>
        </p:blipFill>
        <p:spPr>
          <a:xfrm>
            <a:off x="250825" y="1628775"/>
            <a:ext cx="8497888" cy="5010150"/>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İçerik Yer Tutucusu 2"/>
          <p:cNvSpPr>
            <a:spLocks noGrp="1"/>
          </p:cNvSpPr>
          <p:nvPr>
            <p:ph idx="1" hasCustomPrompt="1"/>
          </p:nvPr>
        </p:nvSpPr>
        <p:spPr>
          <a:xfrm>
            <a:off x="533400" y="533400"/>
            <a:ext cx="8142288" cy="1600200"/>
          </a:xfrm>
          <a:ln/>
        </p:spPr>
        <p:txBody>
          <a:bodyPr vert="horz" wrap="square" lIns="91440" tIns="45720" rIns="91440" bIns="45720" anchor="ctr" anchorCtr="0"/>
          <a:lstStyle/>
          <a:p>
            <a:pPr marL="0" indent="0">
              <a:buNone/>
            </a:pPr>
            <a:r>
              <a:rPr lang="tr-TR" altLang="en-US" b="1" dirty="0">
                <a:solidFill>
                  <a:schemeClr val="accent1"/>
                </a:solidFill>
                <a:latin typeface="Arial" panose="020B0604020202020204" pitchFamily="34" charset="0"/>
                <a:ea typeface="ヒラギノ角ゴ Pro W3" pitchFamily="-106" charset="-128"/>
              </a:rPr>
              <a:t>Dağıtma bacası tipleri: </a:t>
            </a:r>
            <a:r>
              <a:rPr lang="tr-TR" altLang="en-US" b="1" dirty="0">
                <a:solidFill>
                  <a:schemeClr val="bg1"/>
                </a:solidFill>
                <a:latin typeface="Arial" panose="020B0604020202020204" pitchFamily="34" charset="0"/>
                <a:ea typeface="ヒラギノ角ゴ Pro W3" pitchFamily="-106" charset="-128"/>
              </a:rPr>
              <a:t>Lateral hatlardaki suyun tarla parsellerine alınmasında kullanılır. </a:t>
            </a:r>
          </a:p>
          <a:p>
            <a:pPr marL="0" indent="0">
              <a:buNone/>
            </a:pPr>
            <a:endParaRPr lang="tr-TR" altLang="x-none" dirty="0"/>
          </a:p>
        </p:txBody>
      </p:sp>
      <p:pic>
        <p:nvPicPr>
          <p:cNvPr id="56323" name="Picture 6"/>
          <p:cNvPicPr>
            <a:picLocks noChangeAspect="1"/>
          </p:cNvPicPr>
          <p:nvPr/>
        </p:nvPicPr>
        <p:blipFill>
          <a:blip r:embed="rId2"/>
          <a:srcRect r="2203"/>
          <a:stretch>
            <a:fillRect/>
          </a:stretch>
        </p:blipFill>
        <p:spPr>
          <a:xfrm>
            <a:off x="250825" y="1619250"/>
            <a:ext cx="8785225" cy="513397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hasCustomPrompt="1"/>
          </p:nvPr>
        </p:nvSpPr>
        <p:spPr>
          <a:xfrm>
            <a:off x="533400" y="4495800"/>
            <a:ext cx="8142288" cy="1524000"/>
          </a:xfrm>
          <a:solidFill>
            <a:schemeClr val="accent1">
              <a:lumMod val="20000"/>
              <a:lumOff val="80000"/>
            </a:schemeClr>
          </a:solidFill>
          <a:ln>
            <a:solidFill>
              <a:schemeClr val="accent1">
                <a:lumMod val="75000"/>
              </a:schemeClr>
            </a:solidFill>
          </a:ln>
        </p:spPr>
        <p:txBody>
          <a:bodyPr vert="horz" lIns="91440" tIns="45720" rIns="91440" bIns="45720" rtlCol="0" anchor="ctr"/>
          <a:lstStyle/>
          <a:p>
            <a:pPr algn="ctr" eaLnBrk="1" hangingPunct="1">
              <a:buNone/>
            </a:pPr>
            <a:r>
              <a:rPr lang="tr-TR" altLang="en-US" sz="2200" b="1" dirty="0">
                <a:solidFill>
                  <a:srgbClr val="3B0301"/>
                </a:solidFill>
                <a:latin typeface="Times New Roman" panose="02020603050405020304" pitchFamily="18" charset="0"/>
                <a:cs typeface="Times New Roman" panose="02020603050405020304" pitchFamily="18" charset="0"/>
              </a:rPr>
              <a:t>ARAZİNİN SULAMAYA HAZIRLANMASI ÜÇ AŞAMAYLA GERÇEKLEŞTİRİLİR. </a:t>
            </a:r>
            <a:endParaRPr lang="en-US" altLang="en-US" sz="2200" b="1" dirty="0">
              <a:solidFill>
                <a:srgbClr val="3B0301"/>
              </a:solidFill>
              <a:latin typeface="Times New Roman" panose="02020603050405020304" pitchFamily="18" charset="0"/>
              <a:ea typeface="Times New Roman" panose="02020603050405020304" pitchFamily="18" charset="0"/>
            </a:endParaRPr>
          </a:p>
        </p:txBody>
      </p:sp>
      <p:sp>
        <p:nvSpPr>
          <p:cNvPr id="8195" name="Rectangle 3"/>
          <p:cNvSpPr>
            <a:spLocks noGrp="1" noChangeArrowheads="1"/>
          </p:cNvSpPr>
          <p:nvPr>
            <p:ph idx="1" hasCustomPrompt="1"/>
          </p:nvPr>
        </p:nvSpPr>
        <p:spPr>
          <a:xfrm>
            <a:off x="533400" y="533400"/>
            <a:ext cx="8142288" cy="3767138"/>
          </a:xfrm>
        </p:spPr>
        <p:txBody>
          <a:bodyPr vert="horz" wrap="square" lIns="91440" tIns="45720" rIns="91440" bIns="45720" numCol="1" rtlCol="0" anchor="ctr" anchorCtr="0" compatLnSpc="1"/>
          <a:lstStyle/>
          <a:p>
            <a:pPr marL="0" indent="0" algn="just" eaLnBrk="1" hangingPunct="1">
              <a:lnSpc>
                <a:spcPct val="110000"/>
              </a:lnSpc>
              <a:buNone/>
            </a:pPr>
            <a:r>
              <a:rPr lang="tr-TR" altLang="en-US" sz="2200" b="1" dirty="0">
                <a:solidFill>
                  <a:srgbClr val="542454"/>
                </a:solidFill>
              </a:rPr>
              <a:t>1. </a:t>
            </a:r>
            <a:r>
              <a:rPr lang="tr-TR" altLang="en-US" sz="2200" b="1" dirty="0">
                <a:solidFill>
                  <a:schemeClr val="bg1"/>
                </a:solidFill>
              </a:rPr>
              <a:t>Sulu tarım alanlarında erozyona neden olmayacak maksimum akış uzunluğu dikkate alınarak arazi uygun boyutta parsellere ayrılır. </a:t>
            </a:r>
          </a:p>
          <a:p>
            <a:pPr marL="0" indent="0" algn="just" eaLnBrk="1" hangingPunct="1">
              <a:lnSpc>
                <a:spcPct val="110000"/>
              </a:lnSpc>
              <a:buNone/>
            </a:pPr>
            <a:r>
              <a:rPr lang="tr-TR" altLang="en-US" sz="2200" b="1" dirty="0">
                <a:solidFill>
                  <a:srgbClr val="542454"/>
                </a:solidFill>
              </a:rPr>
              <a:t>2. </a:t>
            </a:r>
            <a:r>
              <a:rPr lang="tr-TR" altLang="en-US" sz="2200" b="1" dirty="0">
                <a:solidFill>
                  <a:schemeClr val="bg1"/>
                </a:solidFill>
              </a:rPr>
              <a:t>Söz konusu parsellere sulama ve drenaj sistemi planlanır, projelenir ve araziye uygulanır. </a:t>
            </a:r>
          </a:p>
          <a:p>
            <a:pPr marL="0" indent="0" algn="just" eaLnBrk="1" hangingPunct="1">
              <a:lnSpc>
                <a:spcPct val="110000"/>
              </a:lnSpc>
              <a:buNone/>
            </a:pPr>
            <a:r>
              <a:rPr lang="tr-TR" altLang="en-US" sz="2200" b="1" dirty="0">
                <a:solidFill>
                  <a:srgbClr val="542454"/>
                </a:solidFill>
              </a:rPr>
              <a:t>3. </a:t>
            </a:r>
            <a:r>
              <a:rPr lang="tr-TR" altLang="en-US" sz="2200" b="1" dirty="0">
                <a:solidFill>
                  <a:schemeClr val="bg1"/>
                </a:solidFill>
              </a:rPr>
              <a:t>Arazinin yüzeyinde eş bir su dağılımı sağlayabilmek için alanın yüzeyi uygun eğim derecelerinde ve sulama yönteminin gerektirdiği biçimde bireysel olarak tesviye edilir. </a:t>
            </a:r>
            <a:endParaRPr lang="en-US" altLang="en-US" sz="2200" b="1" dirty="0">
              <a:solidFill>
                <a:schemeClr val="bg1"/>
              </a:solidFill>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hasCustomPrompt="1"/>
          </p:nvPr>
        </p:nvSpPr>
        <p:spPr>
          <a:xfrm>
            <a:off x="533400" y="4495800"/>
            <a:ext cx="8215313" cy="1524000"/>
          </a:xfrm>
          <a:solidFill>
            <a:schemeClr val="accent1">
              <a:lumMod val="20000"/>
              <a:lumOff val="80000"/>
            </a:schemeClr>
          </a:solidFill>
          <a:ln>
            <a:solidFill>
              <a:schemeClr val="accent1">
                <a:lumMod val="75000"/>
              </a:schemeClr>
            </a:solidFill>
          </a:ln>
        </p:spPr>
        <p:txBody>
          <a:bodyPr vert="horz" lIns="91440" tIns="45720" rIns="91440" bIns="45720" rtlCol="0" anchor="ctr"/>
          <a:lstStyle/>
          <a:p>
            <a:pPr algn="ctr" eaLnBrk="1" hangingPunct="1">
              <a:buNone/>
            </a:pPr>
            <a:r>
              <a:rPr lang="tr-TR" altLang="en-US" sz="2400" b="1" dirty="0">
                <a:solidFill>
                  <a:srgbClr val="3B0301"/>
                </a:solidFill>
                <a:latin typeface="Times New Roman" panose="02020603050405020304" pitchFamily="18" charset="0"/>
                <a:cs typeface="Times New Roman" panose="02020603050405020304" pitchFamily="18" charset="0"/>
              </a:rPr>
              <a:t>ARAZİNİN SULAMAYA HAZIRLANMASINDA GEREKLİ ETÜTLER</a:t>
            </a:r>
            <a:endParaRPr lang="en-US" altLang="en-US" sz="2400" b="1" dirty="0">
              <a:solidFill>
                <a:srgbClr val="3B0301"/>
              </a:solidFill>
              <a:latin typeface="Times New Roman" panose="02020603050405020304" pitchFamily="18" charset="0"/>
              <a:ea typeface="Times New Roman" panose="02020603050405020304" pitchFamily="18" charset="0"/>
            </a:endParaRPr>
          </a:p>
        </p:txBody>
      </p:sp>
      <p:sp>
        <p:nvSpPr>
          <p:cNvPr id="9219" name="Rectangle 3"/>
          <p:cNvSpPr>
            <a:spLocks noGrp="1" noChangeArrowheads="1"/>
          </p:cNvSpPr>
          <p:nvPr>
            <p:ph idx="1" hasCustomPrompt="1"/>
          </p:nvPr>
        </p:nvSpPr>
        <p:spPr>
          <a:xfrm>
            <a:off x="533400" y="533400"/>
            <a:ext cx="8431213" cy="3767138"/>
          </a:xfrm>
        </p:spPr>
        <p:txBody>
          <a:bodyPr vert="horz" wrap="square" lIns="91440" tIns="45720" rIns="91440" bIns="45720" numCol="1" rtlCol="0" anchor="ctr" anchorCtr="0" compatLnSpc="1"/>
          <a:lstStyle/>
          <a:p>
            <a:pPr marL="457200" indent="-457200" algn="just" eaLnBrk="1" hangingPunct="1">
              <a:lnSpc>
                <a:spcPct val="130000"/>
              </a:lnSpc>
              <a:buClr>
                <a:srgbClr val="3B0301"/>
              </a:buClr>
              <a:buFont typeface="Wingdings 3" panose="05040102010807070707" pitchFamily="18" charset="2"/>
              <a:buAutoNum type="arabicPeriod"/>
            </a:pPr>
            <a:r>
              <a:rPr lang="tr-TR" altLang="en-US" sz="2400" b="1" u="sng" dirty="0">
                <a:solidFill>
                  <a:srgbClr val="3B0301"/>
                </a:solidFill>
              </a:rPr>
              <a:t>Toprak etütleri</a:t>
            </a:r>
          </a:p>
          <a:p>
            <a:pPr marL="457200" indent="-457200" algn="just" eaLnBrk="1" hangingPunct="1">
              <a:lnSpc>
                <a:spcPct val="130000"/>
              </a:lnSpc>
              <a:buNone/>
            </a:pPr>
            <a:r>
              <a:rPr lang="tr-TR" altLang="en-US" sz="1800" b="1" dirty="0">
                <a:solidFill>
                  <a:schemeClr val="bg1"/>
                </a:solidFill>
              </a:rPr>
              <a:t>Çalışılacak alandaki toprak değişimlerine göre 2-20 ha araziyi temsil edecek şekilde 150 cm derinlikte toprak profilleri açılır ve her bir 30 cm’lik bir katmandan bozulmuş ve bozulmamış örnekler alınır. Alınan bu bozulmamış örneklerden hacim ağırlığı ve tarla kapasitesi, bozulmuşlardan ise bünye, solma noktası ve tuzluluk değeri saptanır. Bunun yanında tesviye için önemli olacak toprak derinliği belirlenir. Açılan her bir profilin yanında infiltrasyon testleri yapılarak su alma özellikleri ortaya konulur. </a:t>
            </a:r>
            <a:endParaRPr lang="en-US" altLang="en-US" sz="1800" b="1" dirty="0">
              <a:solidFill>
                <a:schemeClr val="bg1"/>
              </a:solidFill>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36164" t="19486" r="36718" b="33266"/>
          <a:stretch>
            <a:fillRect/>
          </a:stretch>
        </p:blipFill>
        <p:spPr>
          <a:xfrm>
            <a:off x="179388" y="631825"/>
            <a:ext cx="3529013" cy="5256213"/>
          </a:xfrm>
          <a:prstGeom prst="rect">
            <a:avLst/>
          </a:prstGeom>
          <a:ln>
            <a:solidFill>
              <a:schemeClr val="accent1">
                <a:lumMod val="75000"/>
              </a:schemeClr>
            </a:solidFill>
          </a:ln>
        </p:spPr>
      </p:pic>
      <p:pic>
        <p:nvPicPr>
          <p:cNvPr id="4" name="Resim 3"/>
          <p:cNvPicPr>
            <a:picLocks noChangeAspect="1"/>
          </p:cNvPicPr>
          <p:nvPr/>
        </p:nvPicPr>
        <p:blipFill rotWithShape="1">
          <a:blip r:embed="rId3"/>
          <a:srcRect l="33397" t="7673" r="32844" b="15547"/>
          <a:stretch>
            <a:fillRect/>
          </a:stretch>
        </p:blipFill>
        <p:spPr>
          <a:xfrm>
            <a:off x="3775075" y="1665288"/>
            <a:ext cx="2478088" cy="3168650"/>
          </a:xfrm>
          <a:prstGeom prst="rect">
            <a:avLst/>
          </a:prstGeom>
          <a:ln>
            <a:solidFill>
              <a:schemeClr val="accent1">
                <a:lumMod val="75000"/>
              </a:schemeClr>
            </a:solidFill>
          </a:ln>
        </p:spPr>
      </p:pic>
      <p:pic>
        <p:nvPicPr>
          <p:cNvPr id="5" name="Resim 4"/>
          <p:cNvPicPr>
            <a:picLocks noChangeAspect="1"/>
          </p:cNvPicPr>
          <p:nvPr/>
        </p:nvPicPr>
        <p:blipFill rotWithShape="1">
          <a:blip r:embed="rId4"/>
          <a:srcRect l="33397" t="9641" r="32844" b="22438"/>
          <a:stretch>
            <a:fillRect/>
          </a:stretch>
        </p:blipFill>
        <p:spPr>
          <a:xfrm>
            <a:off x="6321425" y="1665288"/>
            <a:ext cx="2820988" cy="3190875"/>
          </a:xfrm>
          <a:prstGeom prst="rect">
            <a:avLst/>
          </a:prstGeom>
          <a:ln>
            <a:solidFill>
              <a:schemeClr val="accent1">
                <a:lumMod val="75000"/>
              </a:schemeClr>
            </a:solidFill>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Unvan 1"/>
          <p:cNvSpPr>
            <a:spLocks noGrp="1"/>
          </p:cNvSpPr>
          <p:nvPr>
            <p:ph type="title" hasCustomPrompt="1"/>
          </p:nvPr>
        </p:nvSpPr>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400" b="1" i="0" u="none" strike="noStrike" kern="1200" cap="all" spc="0" normalizeH="0" baseline="0" noProof="0" dirty="0">
                <a:ln w="3175" cmpd="sng">
                  <a:noFill/>
                </a:ln>
                <a:solidFill>
                  <a:schemeClr val="accent1">
                    <a:lumMod val="50000"/>
                  </a:schemeClr>
                </a:solidFill>
                <a:effectLst/>
                <a:uLnTx/>
                <a:uFillTx/>
                <a:latin typeface="+mj-lt"/>
                <a:ea typeface="+mj-ea"/>
                <a:cs typeface="+mj-cs"/>
              </a:rPr>
              <a:t>1. Toprak etütlerİ</a:t>
            </a:r>
            <a:br>
              <a:rPr kumimoji="0" lang="tr-TR" altLang="en-US" sz="3200" b="0" i="0" u="none" strike="noStrike" kern="1200" cap="all" spc="0" normalizeH="0" baseline="0" noProof="0" dirty="0">
                <a:ln w="3175" cmpd="sng">
                  <a:noFill/>
                </a:ln>
                <a:solidFill>
                  <a:srgbClr val="CC3300"/>
                </a:solidFill>
                <a:effectLst/>
                <a:uLnTx/>
                <a:uFillTx/>
                <a:latin typeface="+mj-lt"/>
                <a:ea typeface="+mj-ea"/>
                <a:cs typeface="+mj-cs"/>
              </a:rPr>
            </a:br>
            <a:endParaRPr kumimoji="0" lang="tr-TR" altLang="tr-TR" sz="3200" b="0" i="0" u="none" strike="noStrike" kern="1200" cap="all" spc="0" normalizeH="0" baseline="0" noProof="0" dirty="0">
              <a:ln w="3175" cmpd="sng">
                <a:noFill/>
              </a:ln>
              <a:solidFill>
                <a:schemeClr val="tx1"/>
              </a:solidFill>
              <a:effectLst/>
              <a:uLnTx/>
              <a:uFillTx/>
              <a:latin typeface="+mj-lt"/>
              <a:ea typeface="+mj-ea"/>
              <a:cs typeface="+mj-cs"/>
            </a:endParaRPr>
          </a:p>
        </p:txBody>
      </p:sp>
      <p:pic>
        <p:nvPicPr>
          <p:cNvPr id="14339" name="İçerik Yer Tutucusu 4"/>
          <p:cNvPicPr>
            <a:picLocks noGrp="1" noChangeAspect="1"/>
          </p:cNvPicPr>
          <p:nvPr>
            <p:ph sz="half" idx="1" hasCustomPrompt="1"/>
          </p:nvPr>
        </p:nvPicPr>
        <p:blipFill>
          <a:blip r:embed="rId2"/>
          <a:srcRect/>
          <a:stretch>
            <a:fillRect/>
          </a:stretch>
        </p:blipFill>
        <p:spPr>
          <a:xfrm>
            <a:off x="173038" y="1700213"/>
            <a:ext cx="4437062" cy="3152775"/>
          </a:xfrm>
          <a:ln/>
        </p:spPr>
      </p:pic>
      <p:pic>
        <p:nvPicPr>
          <p:cNvPr id="14340" name="İçerik Yer Tutucusu 5"/>
          <p:cNvPicPr>
            <a:picLocks noGrp="1" noChangeAspect="1"/>
          </p:cNvPicPr>
          <p:nvPr>
            <p:ph sz="half" idx="2" hasCustomPrompt="1"/>
          </p:nvPr>
        </p:nvPicPr>
        <p:blipFill>
          <a:blip r:embed="rId3"/>
          <a:srcRect/>
          <a:stretch>
            <a:fillRect/>
          </a:stretch>
        </p:blipFill>
        <p:spPr>
          <a:xfrm>
            <a:off x="4610100" y="620713"/>
            <a:ext cx="4275138" cy="5627687"/>
          </a:xfrm>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hasCustomPrompt="1"/>
          </p:nvPr>
        </p:nvSpPr>
        <p:spPr>
          <a:xfrm>
            <a:off x="457200" y="44450"/>
            <a:ext cx="8229600" cy="1143000"/>
          </a:xfr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defRPr/>
            </a:pPr>
            <a:r>
              <a:rPr kumimoji="0" lang="tr-TR" altLang="en-US" sz="2400" b="1" i="0" u="sng" strike="noStrike" kern="1200" cap="all" spc="0" normalizeH="0" baseline="0" noProof="0" dirty="0">
                <a:ln w="3175" cmpd="sng">
                  <a:noFill/>
                </a:ln>
                <a:solidFill>
                  <a:schemeClr val="accent1">
                    <a:lumMod val="50000"/>
                  </a:schemeClr>
                </a:solidFill>
                <a:effectLst/>
                <a:uLnTx/>
                <a:uFillTx/>
                <a:latin typeface="+mj-lt"/>
                <a:ea typeface="+mj-ea"/>
                <a:cs typeface="+mj-cs"/>
              </a:rPr>
              <a:t>2. </a:t>
            </a:r>
            <a:r>
              <a:rPr kumimoji="0" lang="tr-TR" altLang="en-US" sz="2400" b="1" i="0" u="sng" strike="noStrike" kern="1200" cap="all" spc="0" normalizeH="0" baseline="0" noProof="0" dirty="0" err="1">
                <a:ln w="3175" cmpd="sng">
                  <a:noFill/>
                </a:ln>
                <a:solidFill>
                  <a:schemeClr val="accent1">
                    <a:lumMod val="50000"/>
                  </a:schemeClr>
                </a:solidFill>
                <a:effectLst/>
                <a:uLnTx/>
                <a:uFillTx/>
                <a:latin typeface="+mj-lt"/>
                <a:ea typeface="+mj-ea"/>
                <a:cs typeface="+mj-cs"/>
              </a:rPr>
              <a:t>Topoğrafİk</a:t>
            </a:r>
            <a:r>
              <a:rPr kumimoji="0" lang="tr-TR" altLang="en-US" sz="2400" b="1" i="0" u="sng" strike="noStrike" kern="1200" cap="all" spc="0" normalizeH="0" baseline="0" noProof="0" dirty="0">
                <a:ln w="3175" cmpd="sng">
                  <a:noFill/>
                </a:ln>
                <a:solidFill>
                  <a:schemeClr val="accent1">
                    <a:lumMod val="50000"/>
                  </a:schemeClr>
                </a:solidFill>
                <a:effectLst/>
                <a:uLnTx/>
                <a:uFillTx/>
                <a:latin typeface="+mj-lt"/>
                <a:ea typeface="+mj-ea"/>
                <a:cs typeface="+mj-cs"/>
              </a:rPr>
              <a:t> Etütler (Planlama </a:t>
            </a:r>
            <a:r>
              <a:rPr kumimoji="0" lang="tr-TR" altLang="en-US" sz="2400" b="1" i="0" u="sng" strike="noStrike" kern="1200" cap="all" spc="0" normalizeH="0" baseline="0" noProof="0" dirty="0" err="1">
                <a:ln w="3175" cmpd="sng">
                  <a:noFill/>
                </a:ln>
                <a:solidFill>
                  <a:schemeClr val="accent1">
                    <a:lumMod val="50000"/>
                  </a:schemeClr>
                </a:solidFill>
                <a:effectLst/>
                <a:uLnTx/>
                <a:uFillTx/>
                <a:latin typeface="+mj-lt"/>
                <a:ea typeface="+mj-ea"/>
                <a:cs typeface="+mj-cs"/>
              </a:rPr>
              <a:t>harİtalarI</a:t>
            </a:r>
            <a:r>
              <a:rPr kumimoji="0" lang="tr-TR" altLang="en-US" sz="2400" b="1" i="0" u="sng" strike="noStrike" kern="1200" cap="all" spc="0" normalizeH="0" baseline="0" noProof="0" dirty="0">
                <a:ln w="3175" cmpd="sng">
                  <a:noFill/>
                </a:ln>
                <a:solidFill>
                  <a:schemeClr val="accent1">
                    <a:lumMod val="50000"/>
                  </a:schemeClr>
                </a:solidFill>
                <a:effectLst/>
                <a:uLnTx/>
                <a:uFillTx/>
                <a:latin typeface="+mj-lt"/>
                <a:ea typeface="+mj-ea"/>
                <a:cs typeface="+mj-cs"/>
              </a:rPr>
              <a:t>)</a:t>
            </a:r>
            <a:endParaRPr kumimoji="0" lang="en-US" altLang="en-US" sz="2400" b="1" i="0" u="sng" strike="noStrike" kern="1200" cap="all" spc="0" normalizeH="0" baseline="0" noProof="0" dirty="0">
              <a:ln w="3175" cmpd="sng">
                <a:noFill/>
              </a:ln>
              <a:solidFill>
                <a:schemeClr val="accent1">
                  <a:lumMod val="50000"/>
                </a:schemeClr>
              </a:solidFill>
              <a:effectLst/>
              <a:uLnTx/>
              <a:uFillTx/>
              <a:latin typeface="+mj-lt"/>
              <a:ea typeface="+mj-ea"/>
              <a:cs typeface="+mj-cs"/>
            </a:endParaRPr>
          </a:p>
        </p:txBody>
      </p:sp>
      <p:sp>
        <p:nvSpPr>
          <p:cNvPr id="12291" name="Rectangle 3"/>
          <p:cNvSpPr>
            <a:spLocks noGrp="1" noChangeArrowheads="1"/>
          </p:cNvSpPr>
          <p:nvPr>
            <p:ph idx="1" hasCustomPrompt="1"/>
          </p:nvPr>
        </p:nvSpPr>
        <p:spPr>
          <a:xfrm>
            <a:off x="457200" y="908050"/>
            <a:ext cx="8229600" cy="2087563"/>
          </a:xfrm>
        </p:spPr>
        <p:txBody>
          <a:bodyPr vert="horz" wrap="square" lIns="91440" tIns="45720" rIns="91440" bIns="45720" numCol="1" rtlCol="0" anchor="ctr" anchorCtr="0" compatLnSpc="1">
            <a:normAutofit fontScale="92500"/>
          </a:bodyPr>
          <a:lstStyle/>
          <a:p>
            <a:pPr marL="742950" marR="0" lvl="1" indent="-285750" algn="just" defTabSz="457200" rtl="0" eaLnBrk="1" fontAlgn="auto" latinLnBrk="0" hangingPunct="1">
              <a:lnSpc>
                <a:spcPct val="150000"/>
              </a:lnSpc>
              <a:spcBef>
                <a:spcPct val="20000"/>
              </a:spcBef>
              <a:spcAft>
                <a:spcPts val="600"/>
              </a:spcAft>
              <a:buClr>
                <a:schemeClr val="tx1"/>
              </a:buClr>
              <a:buSzPct val="80000"/>
              <a:buFont typeface="Wingdings 3" panose="05040102010807070707" pitchFamily="18" charset="2"/>
              <a:buChar char=""/>
              <a:defRPr/>
            </a:pPr>
            <a:r>
              <a:rPr kumimoji="0" lang="tr-TR" altLang="en-US" sz="1800" b="1" i="0" u="none" strike="noStrike" kern="1200" cap="none" spc="0" normalizeH="0" baseline="0" noProof="0" dirty="0">
                <a:ln>
                  <a:noFill/>
                </a:ln>
                <a:solidFill>
                  <a:schemeClr val="bg1"/>
                </a:solidFill>
                <a:effectLst/>
                <a:uLnTx/>
                <a:uFillTx/>
                <a:latin typeface="+mn-lt"/>
                <a:ea typeface="+mn-ea"/>
                <a:cs typeface="+mn-cs"/>
              </a:rPr>
              <a:t>1/1000 veya 1/2000 olarak hazırlanır. Uygulamada 1/5000 planlama haritaları kullanılır. Alan çok büyük ve eğim yüksek ise (% 1’den fazla) bu koşullarda tesviye eğrileri 50 -100 cm arası geçirilebilir. </a:t>
            </a:r>
          </a:p>
          <a:p>
            <a:pPr marL="742950" marR="0" lvl="1" indent="-285750" algn="just" defTabSz="457200" rtl="0" eaLnBrk="1" fontAlgn="auto" latinLnBrk="0" hangingPunct="1">
              <a:lnSpc>
                <a:spcPct val="150000"/>
              </a:lnSpc>
              <a:spcBef>
                <a:spcPct val="20000"/>
              </a:spcBef>
              <a:spcAft>
                <a:spcPts val="600"/>
              </a:spcAft>
              <a:buClr>
                <a:schemeClr val="tx1"/>
              </a:buClr>
              <a:buSzPct val="80000"/>
              <a:buFont typeface="Wingdings 3" panose="05040102010807070707" pitchFamily="18" charset="2"/>
              <a:buChar char=""/>
              <a:defRPr/>
            </a:pPr>
            <a:r>
              <a:rPr kumimoji="0" lang="tr-TR" altLang="en-US" sz="1800" b="1" i="0" u="none" strike="noStrike" kern="1200" cap="none" spc="0" normalizeH="0" baseline="0" noProof="0" dirty="0">
                <a:ln>
                  <a:noFill/>
                </a:ln>
                <a:solidFill>
                  <a:schemeClr val="bg1"/>
                </a:solidFill>
                <a:effectLst/>
                <a:uLnTx/>
                <a:uFillTx/>
                <a:latin typeface="+mn-lt"/>
                <a:ea typeface="+mn-ea"/>
                <a:cs typeface="+mn-cs"/>
              </a:rPr>
              <a:t>Aksi koşullarda tesviye eğrileri 0-10, 0-50 m arasında olabilir. </a:t>
            </a:r>
            <a:endParaRPr kumimoji="0" lang="en-US" altLang="en-US" sz="1800" b="1" i="0" u="none" strike="noStrike" kern="1200" cap="none" spc="0" normalizeH="0" baseline="0" noProof="0" dirty="0">
              <a:ln>
                <a:noFill/>
              </a:ln>
              <a:solidFill>
                <a:schemeClr val="bg1"/>
              </a:solidFill>
              <a:effectLst/>
              <a:uLnTx/>
              <a:uFillTx/>
              <a:latin typeface="+mn-lt"/>
              <a:ea typeface="+mn-ea"/>
              <a:cs typeface="+mn-cs"/>
            </a:endParaRPr>
          </a:p>
        </p:txBody>
      </p:sp>
      <p:sp>
        <p:nvSpPr>
          <p:cNvPr id="91140" name="Rectangle 4"/>
          <p:cNvSpPr>
            <a:spLocks noChangeArrowheads="1"/>
          </p:cNvSpPr>
          <p:nvPr/>
        </p:nvSpPr>
        <p:spPr bwMode="auto">
          <a:xfrm>
            <a:off x="539750" y="2854325"/>
            <a:ext cx="8229600" cy="2087563"/>
          </a:xfrm>
          <a:prstGeom prst="rect">
            <a:avLst/>
          </a:prstGeom>
          <a:noFill/>
          <a:ln w="9525">
            <a:noFill/>
            <a:miter lim="800000"/>
          </a:ln>
          <a:effectLst/>
        </p:spPr>
        <p:txBody>
          <a:bodyPr/>
          <a:lstStyle/>
          <a:p>
            <a:pPr marL="742950" lvl="1" indent="-285750" algn="just" eaLnBrk="1" hangingPunct="1">
              <a:lnSpc>
                <a:spcPct val="130000"/>
              </a:lnSpc>
              <a:spcBef>
                <a:spcPct val="20000"/>
              </a:spcBef>
              <a:buChar char="–"/>
            </a:pPr>
            <a:r>
              <a:rPr lang="tr-TR" altLang="x-none" b="1" dirty="0">
                <a:solidFill>
                  <a:schemeClr val="bg1"/>
                </a:solidFill>
                <a:effectLst>
                  <a:outerShdw blurRad="38100" dist="38100" dir="2700000">
                    <a:srgbClr val="C0C0C0"/>
                  </a:outerShdw>
                </a:effectLst>
                <a:latin typeface="Arial" panose="020B0604020202020204" pitchFamily="34" charset="0"/>
              </a:rPr>
              <a:t>Topoğrafik haritalarda; </a:t>
            </a: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1. Sabit noktalar (Röperler) </a:t>
            </a: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2. Mevcut tarla sınırları</a:t>
            </a: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3. Su kaynağının yeri ve kotu</a:t>
            </a: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4. Sulama ve drenaj kanalları ile drenaj çıkış ağzının yeri ve kotu</a:t>
            </a: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5. Bina ve benzeri yapılar</a:t>
            </a: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6. Tarla içi yollar</a:t>
            </a: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7. Harman yeri, mesire yeri, mezarlık vb. gibi tarım dışı alanlar</a:t>
            </a:r>
          </a:p>
          <a:p>
            <a:pPr marL="742950" lvl="1" indent="-285750" algn="just" eaLnBrk="1" hangingPunct="1">
              <a:lnSpc>
                <a:spcPct val="130000"/>
              </a:lnSpc>
              <a:spcBef>
                <a:spcPct val="20000"/>
              </a:spcBef>
              <a:buChar char="–"/>
            </a:pPr>
            <a:r>
              <a:rPr lang="tr-TR" altLang="x-none" b="1" dirty="0">
                <a:solidFill>
                  <a:schemeClr val="bg1"/>
                </a:solidFill>
                <a:latin typeface="Arial" panose="020B0604020202020204" pitchFamily="34" charset="0"/>
              </a:rPr>
              <a:t>8. Planlamayı etkileyecek tüm faktörler gözükmelidir. </a:t>
            </a:r>
          </a:p>
          <a:p>
            <a:pPr marL="742950" lvl="1" indent="-285750" algn="just" eaLnBrk="1" hangingPunct="1">
              <a:lnSpc>
                <a:spcPct val="130000"/>
              </a:lnSpc>
              <a:spcBef>
                <a:spcPct val="20000"/>
              </a:spcBef>
              <a:buChar char="–"/>
            </a:pPr>
            <a:endParaRPr b="1" dirty="0">
              <a:solidFill>
                <a:schemeClr val="bg1"/>
              </a:solidFill>
              <a:latin typeface="Arial" panose="020B0604020202020204" pitchFamily="34" charset="0"/>
            </a:endParaRPr>
          </a:p>
        </p:txBody>
      </p:sp>
    </p:spTree>
  </p:cSld>
  <p:clrMapOvr>
    <a:masterClrMapping/>
  </p:clrMapOvr>
  <p:transition spd="slow"/>
</p:sld>
</file>

<file path=ppt/theme/theme1.xml><?xml version="1.0" encoding="utf-8"?>
<a:theme xmlns:a="http://schemas.openxmlformats.org/drawingml/2006/main" name="Dilim">
  <a:themeElements>
    <a:clrScheme name="Dilim">
      <a:dk1>
        <a:sysClr val="windowText" lastClr="000000"/>
      </a:dk1>
      <a:lt1>
        <a:sysClr val="window" lastClr="FFFFFF"/>
      </a:lt1>
      <a:dk2>
        <a:srgbClr val="D06F1E"/>
      </a:dk2>
      <a:lt2>
        <a:srgbClr val="F0BE21"/>
      </a:lt2>
      <a:accent1>
        <a:srgbClr val="760603"/>
      </a:accent1>
      <a:accent2>
        <a:srgbClr val="9F761A"/>
      </a:accent2>
      <a:accent3>
        <a:srgbClr val="92A200"/>
      </a:accent3>
      <a:accent4>
        <a:srgbClr val="4AA157"/>
      </a:accent4>
      <a:accent5>
        <a:srgbClr val="46788D"/>
      </a:accent5>
      <a:accent6>
        <a:srgbClr val="A848A8"/>
      </a:accent6>
      <a:hlink>
        <a:srgbClr val="460402"/>
      </a:hlink>
      <a:folHlink>
        <a:srgbClr val="991111"/>
      </a:folHlink>
    </a:clrScheme>
    <a:fontScheme name="Dilim">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162000"/>
                <a:satMod val="200000"/>
                <a:lumMod val="124000"/>
              </a:schemeClr>
            </a:gs>
            <a:gs pos="100000">
              <a:schemeClr val="phClr">
                <a:shade val="96000"/>
                <a:hueMod val="88000"/>
                <a:satMod val="220000"/>
                <a:lumMod val="82000"/>
              </a:schemeClr>
            </a:gs>
          </a:gsLst>
          <a:lin ang="6120000" scaled="1"/>
        </a:gradFill>
        <a:gradFill rotWithShape="1">
          <a:gsLst>
            <a:gs pos="0">
              <a:schemeClr val="phClr">
                <a:tint val="97000"/>
                <a:hueMod val="162000"/>
                <a:satMod val="200000"/>
                <a:lumMod val="124000"/>
              </a:schemeClr>
            </a:gs>
            <a:gs pos="100000">
              <a:schemeClr val="phClr">
                <a:shade val="96000"/>
                <a:hueMod val="88000"/>
                <a:satMod val="220000"/>
                <a:lumMod val="82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59</TotalTime>
  <Words>1983</Words>
  <Application>Microsoft Office PowerPoint</Application>
  <PresentationFormat>Ekran Gösterisi (4:3)</PresentationFormat>
  <Paragraphs>197</Paragraphs>
  <Slides>49</Slides>
  <Notes>2</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49</vt:i4>
      </vt:variant>
    </vt:vector>
  </HeadingPairs>
  <TitlesOfParts>
    <vt:vector size="56" baseType="lpstr">
      <vt:lpstr>Arial</vt:lpstr>
      <vt:lpstr>Calibri</vt:lpstr>
      <vt:lpstr>Century Gothic</vt:lpstr>
      <vt:lpstr>Courier New</vt:lpstr>
      <vt:lpstr>Times New Roman</vt:lpstr>
      <vt:lpstr>Wingdings 3</vt:lpstr>
      <vt:lpstr>Dilim</vt:lpstr>
      <vt:lpstr>      TEKİRDAĞ ZİRAAT FAKÜLTESİ BİYOSİSTEM MÜHENDİSLİĞİ BÖLÜMÜ ARAZİ VE SU KAYNAKLARI ANABİLİM DALI  BM-405   SULAMA SİSTEMLERİNİN TASARIMI DERSİ</vt:lpstr>
      <vt:lpstr>PowerPoint Sunusu</vt:lpstr>
      <vt:lpstr>PowerPoint Sunusu</vt:lpstr>
      <vt:lpstr>PowerPoint Sunusu</vt:lpstr>
      <vt:lpstr>ARAZİNİN SULAMAYA HAZIRLANMASI ÜÇ AŞAMAYLA GERÇEKLEŞTİRİLİR. </vt:lpstr>
      <vt:lpstr>ARAZİNİN SULAMAYA HAZIRLANMASINDA GEREKLİ ETÜTLER</vt:lpstr>
      <vt:lpstr>PowerPoint Sunusu</vt:lpstr>
      <vt:lpstr>1. Toprak etütlerİ </vt:lpstr>
      <vt:lpstr>2. Topoğrafİk Etütler (Planlama harİtalarI)</vt:lpstr>
      <vt:lpstr>3. Bİtkİ özellİklerİ</vt:lpstr>
      <vt:lpstr>4. Su kaynağI özellİklerİ</vt:lpstr>
      <vt:lpstr>5. İklİm özellİklerİ</vt:lpstr>
      <vt:lpstr>6. DİĞER BİLGİLER</vt:lpstr>
      <vt:lpstr>1. ARAZİNİN UYGUN BOYUTLU PARSELLERE AYRILMASI</vt:lpstr>
      <vt:lpstr>PowerPoint Sunusu</vt:lpstr>
      <vt:lpstr>PowerPoint Sunusu</vt:lpstr>
      <vt:lpstr>PowerPoint Sunusu</vt:lpstr>
      <vt:lpstr>TARLA İÇİ DAĞITIM SİSTEMLERİNİN PLANLANMASI</vt:lpstr>
      <vt:lpstr>a) Toprak kanallar</vt:lpstr>
      <vt:lpstr>a) Toprak kanallar</vt:lpstr>
      <vt:lpstr>a) Toprak kanallar</vt:lpstr>
      <vt:lpstr>B) BETON KAPLAMALI KANALLAR</vt:lpstr>
      <vt:lpstr>B) BETON KAPLAMALI KANALLAR</vt:lpstr>
      <vt:lpstr>B) BETON KAPLAMALI KANALLAR</vt:lpstr>
      <vt:lpstr>B) BETON KAPLAMALI KANALLAR</vt:lpstr>
      <vt:lpstr>PowerPoint Sunusu</vt:lpstr>
      <vt:lpstr>PowerPoint Sunusu</vt:lpstr>
      <vt:lpstr>PowerPoint Sunusu</vt:lpstr>
      <vt:lpstr>PowerPoint Sunusu</vt:lpstr>
      <vt:lpstr>PowerPoint Sunusu</vt:lpstr>
      <vt:lpstr>PowerPoint Sunusu</vt:lpstr>
      <vt:lpstr>PowerPoint Sunusu</vt:lpstr>
      <vt:lpstr>PowerPoint Sunusu</vt:lpstr>
      <vt:lpstr>C) DÜŞÜK BASINÇLI BORU SİSTEMLERİ </vt:lpstr>
      <vt:lpstr>DÜŞÜK BASINÇLI BORU SİSTEMLERİNİN AÇIK KANALLARA GÖRE AVANTAJLARI </vt:lpstr>
      <vt:lpstr>               DEZAVANTAJLARI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TRAKYA ÜNİVERSİTESİ  TEKİRDAĞ ZİRAAT FAKÜLTESİ TARIMSAL YAPILAR VE SULAMA BÖLÜMÜ TYS 403 SULAMA SİSTEMLERİNİN TASARIMI DERSİ</dc:title>
  <dc:creator>Hakan okursoy</dc:creator>
  <cp:lastModifiedBy>AYŞE NURDAN YAREN</cp:lastModifiedBy>
  <cp:revision>162</cp:revision>
  <dcterms:created xsi:type="dcterms:W3CDTF">2003-10-05T13:40:23Z</dcterms:created>
  <dcterms:modified xsi:type="dcterms:W3CDTF">2024-10-02T12:39:32Z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3347BE2E38724466B9F0A556C5DC8E55_13</vt:lpwstr>
  </property>
  <property fmtid="{D5CDD505-2E9C-101B-9397-08002B2CF9AE}" pid="3" name="KSOProductBuildVer">
    <vt:lpwstr>1033-12.2.0.13201</vt:lpwstr>
  </property>
</Properties>
</file>